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media/image53.jpg" ContentType="image/png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5"/>
  </p:notesMasterIdLst>
  <p:sldIdLst>
    <p:sldId id="256" r:id="rId2"/>
    <p:sldId id="321" r:id="rId3"/>
    <p:sldId id="361" r:id="rId4"/>
    <p:sldId id="380" r:id="rId5"/>
    <p:sldId id="381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59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360" r:id="rId23"/>
    <p:sldId id="397" r:id="rId24"/>
    <p:sldId id="261" r:id="rId25"/>
    <p:sldId id="390" r:id="rId26"/>
    <p:sldId id="391" r:id="rId27"/>
    <p:sldId id="375" r:id="rId28"/>
    <p:sldId id="392" r:id="rId29"/>
    <p:sldId id="393" r:id="rId30"/>
    <p:sldId id="394" r:id="rId31"/>
    <p:sldId id="395" r:id="rId32"/>
    <p:sldId id="396" r:id="rId33"/>
    <p:sldId id="358" r:id="rId34"/>
    <p:sldId id="259" r:id="rId35"/>
    <p:sldId id="415" r:id="rId36"/>
    <p:sldId id="260" r:id="rId37"/>
    <p:sldId id="414" r:id="rId38"/>
    <p:sldId id="262" r:id="rId39"/>
    <p:sldId id="263" r:id="rId40"/>
    <p:sldId id="264" r:id="rId41"/>
    <p:sldId id="265" r:id="rId42"/>
    <p:sldId id="266" r:id="rId43"/>
    <p:sldId id="357" r:id="rId44"/>
    <p:sldId id="399" r:id="rId45"/>
    <p:sldId id="370" r:id="rId46"/>
    <p:sldId id="400" r:id="rId47"/>
    <p:sldId id="401" r:id="rId48"/>
    <p:sldId id="368" r:id="rId49"/>
    <p:sldId id="369" r:id="rId50"/>
    <p:sldId id="402" r:id="rId51"/>
    <p:sldId id="403" r:id="rId52"/>
    <p:sldId id="404" r:id="rId53"/>
    <p:sldId id="366" r:id="rId54"/>
    <p:sldId id="367" r:id="rId55"/>
    <p:sldId id="371" r:id="rId56"/>
    <p:sldId id="378" r:id="rId57"/>
    <p:sldId id="372" r:id="rId58"/>
    <p:sldId id="373" r:id="rId59"/>
    <p:sldId id="376" r:id="rId60"/>
    <p:sldId id="374" r:id="rId61"/>
    <p:sldId id="377" r:id="rId62"/>
    <p:sldId id="379" r:id="rId63"/>
    <p:sldId id="279" r:id="rId64"/>
  </p:sldIdLst>
  <p:sldSz cx="9144000" cy="5143500" type="screen16x9"/>
  <p:notesSz cx="6858000" cy="9144000"/>
  <p:embeddedFontLst>
    <p:embeddedFont>
      <p:font typeface="a옛날목욕탕B" panose="02020600000000000000" pitchFamily="18" charset="-127"/>
      <p:regular r:id="rId66"/>
    </p:embeddedFont>
    <p:embeddedFont>
      <p:font typeface="a옛날목욕탕L" panose="02020600000000000000" pitchFamily="18" charset="-127"/>
      <p:regular r:id="rId67"/>
    </p:embeddedFont>
    <p:embeddedFont>
      <p:font typeface="Consolas" panose="020B0609020204030204" pitchFamily="49" charset="0"/>
      <p:regular r:id="rId68"/>
      <p:bold r:id="rId69"/>
      <p:italic r:id="rId70"/>
      <p:boldItalic r:id="rId71"/>
    </p:embeddedFont>
    <p:embeddedFont>
      <p:font typeface="Dosis" panose="020B0600000101010101" charset="0"/>
      <p:regular r:id="rId72"/>
      <p:bold r:id="rId73"/>
    </p:embeddedFont>
    <p:embeddedFont>
      <p:font typeface="Roboto" panose="020B0600000101010101" charset="0"/>
      <p:regular r:id="rId74"/>
      <p:bold r:id="rId75"/>
      <p:italic r:id="rId76"/>
      <p:boldItalic r:id="rId77"/>
    </p:embeddedFont>
    <p:embeddedFont>
      <p:font typeface="맑은 고딕" panose="020B0503020000020004" pitchFamily="50" charset="-127"/>
      <p:regular r:id="rId78"/>
      <p:bold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37F"/>
    <a:srgbClr val="F2F2F2"/>
    <a:srgbClr val="FF8700"/>
    <a:srgbClr val="FF66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BBDE28-FAFE-4748-B777-B27B5C4988D9}">
  <a:tblStyle styleId="{CFBBDE28-FAFE-4748-B777-B27B5C498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2327" autoAdjust="0"/>
  </p:normalViewPr>
  <p:slideViewPr>
    <p:cSldViewPr snapToGrid="0">
      <p:cViewPr varScale="1">
        <p:scale>
          <a:sx n="105" d="100"/>
          <a:sy n="105" d="100"/>
        </p:scale>
        <p:origin x="89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839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180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532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073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926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클러스터에서 쓰지 않고 있는 자원을 파악하고</a:t>
            </a:r>
            <a:r>
              <a:rPr lang="en-US" altLang="ko-KR" dirty="0"/>
              <a:t>, </a:t>
            </a:r>
            <a:r>
              <a:rPr lang="ko-KR" altLang="en-US" dirty="0"/>
              <a:t>필요한 순간에 자원을 실시간으로 할당해 서비스를 생성하고 적절하게 제공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개발시간 단축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baseline="0"/>
              <a:t>비용절감</a:t>
            </a:r>
            <a:endParaRPr lang="en-US" altLang="ko-K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926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altLang="ko-KR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None/>
            </a:pPr>
            <a:endParaRPr lang="en-US" altLang="ko-KR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None/>
            </a:pPr>
            <a:endParaRPr lang="en-US" altLang="ko-KR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None/>
            </a:pPr>
            <a:endParaRPr lang="en-US" altLang="ko-KR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99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825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715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2957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316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197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952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103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645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6031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223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382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1998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5429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523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1008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244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9263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243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63810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37008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7652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651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43415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926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807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/>
              <a:t>: </a:t>
            </a:r>
            <a:r>
              <a:rPr lang="ko-KR" altLang="en-US" dirty="0"/>
              <a:t>하이브리드 앱이 구현하기 쉽고</a:t>
            </a:r>
            <a:r>
              <a:rPr lang="en-US" altLang="ko-KR" dirty="0"/>
              <a:t>, iOS, Android </a:t>
            </a:r>
            <a:r>
              <a:rPr lang="ko-KR" altLang="en-US" dirty="0"/>
              <a:t>둘 다에 적용 가능하지만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5961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666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870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Google Shape;32;p5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2" name="Google Shape;42;p6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_1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Google Shape;97;p1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CloudPlatform/android-docs-samples/tree/master/speech/Speech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aws.amazon.com/ko_kr/lambda/latest/dg/with-android-example.html" TargetMode="External"/><Relationship Id="rId5" Type="http://schemas.openxmlformats.org/officeDocument/2006/relationships/hyperlink" Target="https://webnautes.tistory.com/848" TargetMode="External"/><Relationship Id="rId4" Type="http://schemas.openxmlformats.org/officeDocument/2006/relationships/hyperlink" Target="https://javapapers.com/android/android-text-to-speech-tutorial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imsi6.tistory.com/21" TargetMode="External"/><Relationship Id="rId2" Type="http://schemas.openxmlformats.org/officeDocument/2006/relationships/hyperlink" Target="https://ordina-jworks.github.io/cloud/2018/10/01/How-to-build-a-Serverless-Application-with-AWS-Lambda-and-DynamoDB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aws.amazon.com/ko_kr/lambda/latest/dg/with-on-demand-custom-android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progea.us/hc/en-us/articles/115000821527-Maintained-Toggle-vs-Momentary-Push-Buttons" TargetMode="External"/><Relationship Id="rId2" Type="http://schemas.openxmlformats.org/officeDocument/2006/relationships/hyperlink" Target="https://webnautes.tistory.com/124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ordicapis.com/5-best-speech-to-text-apis/" TargetMode="External"/><Relationship Id="rId5" Type="http://schemas.openxmlformats.org/officeDocument/2006/relationships/hyperlink" Target="https://brunch.co.kr/@sunghyunlim/24#comment" TargetMode="External"/><Relationship Id="rId4" Type="http://schemas.openxmlformats.org/officeDocument/2006/relationships/hyperlink" Target="https://brunch.co.kr/@sunghyunlim/23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nautes.tistory.com/848" TargetMode="External"/><Relationship Id="rId2" Type="http://schemas.openxmlformats.org/officeDocument/2006/relationships/hyperlink" Target="https://myoungjinkim.github.io/arduino/arduino-hc-06/#%EC%99%9C-%EB%B8%94%EB%A3%A8%ED%88%AC%EC%8A%A4-20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androidsmile.com/index.php/android/connect-android-to-arduino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microsoft.com/office/2007/relationships/hdphoto" Target="../media/hdphoto2.wdp"/><Relationship Id="rId4" Type="http://schemas.openxmlformats.org/officeDocument/2006/relationships/image" Target="../media/image53.jpg"/><Relationship Id="rId9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progea.us/hc/en-us/articles/115000821527-Maintained-Toggle-vs-Momentary-Push-Buttons" TargetMode="External"/><Relationship Id="rId2" Type="http://schemas.openxmlformats.org/officeDocument/2006/relationships/hyperlink" Target="https://www.arduino.cc/en/tutorial/pushbutton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E6F3E3FC-FBC1-4DBE-AD36-E76611D67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35686"/>
          </a:xfrm>
          <a:prstGeom prst="rect">
            <a:avLst/>
          </a:prstGeom>
        </p:spPr>
      </p:pic>
      <p:sp>
        <p:nvSpPr>
          <p:cNvPr id="8" name="사다리꼴 7">
            <a:extLst>
              <a:ext uri="{FF2B5EF4-FFF2-40B4-BE49-F238E27FC236}">
                <a16:creationId xmlns:a16="http://schemas.microsoft.com/office/drawing/2014/main" id="{02CDE01E-7A46-4C50-B62D-CF95E59C3242}"/>
              </a:ext>
            </a:extLst>
          </p:cNvPr>
          <p:cNvSpPr/>
          <p:nvPr/>
        </p:nvSpPr>
        <p:spPr>
          <a:xfrm>
            <a:off x="-2625969" y="-93785"/>
            <a:ext cx="10316307" cy="5345723"/>
          </a:xfrm>
          <a:prstGeom prst="trapezoid">
            <a:avLst>
              <a:gd name="adj" fmla="val 48690"/>
            </a:avLst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Google Shape;105;p13"/>
          <p:cNvSpPr txBox="1">
            <a:spLocks noGrp="1"/>
          </p:cNvSpPr>
          <p:nvPr>
            <p:ph type="ctrTitle"/>
          </p:nvPr>
        </p:nvSpPr>
        <p:spPr>
          <a:xfrm>
            <a:off x="1082215" y="109474"/>
            <a:ext cx="6185126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sz="4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sz="48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b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Be your Eyes and Ears</a:t>
            </a:r>
            <a:endParaRPr sz="4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AF700FBB-D4E7-4EAE-BA42-8FA25175CC13}"/>
              </a:ext>
            </a:extLst>
          </p:cNvPr>
          <p:cNvSpPr/>
          <p:nvPr/>
        </p:nvSpPr>
        <p:spPr>
          <a:xfrm rot="10800000">
            <a:off x="5128016" y="-7814"/>
            <a:ext cx="6846263" cy="5259752"/>
          </a:xfrm>
          <a:prstGeom prst="trapezoid">
            <a:avLst>
              <a:gd name="adj" fmla="val 48690"/>
            </a:avLst>
          </a:prstGeom>
          <a:solidFill>
            <a:srgbClr val="FF87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1FE05831-6AEC-498E-92C7-BE91152B86FB}"/>
              </a:ext>
            </a:extLst>
          </p:cNvPr>
          <p:cNvSpPr/>
          <p:nvPr/>
        </p:nvSpPr>
        <p:spPr>
          <a:xfrm rot="10800000">
            <a:off x="1082215" y="4194628"/>
            <a:ext cx="8337556" cy="217714"/>
          </a:xfrm>
          <a:prstGeom prst="trapezoid">
            <a:avLst>
              <a:gd name="adj" fmla="val 387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CA8D39-FD6D-4966-B854-85B89BD54E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3344" y1="38081" x2="41960" y2="50303"/>
                        <a14:foregroundMark x1="59212" y1="38283" x2="60170" y2="49293"/>
                        <a14:foregroundMark x1="47391" y1="67778" x2="47391" y2="67677"/>
                        <a14:foregroundMark x1="49627" y1="67374" x2="49627" y2="67374"/>
                        <a14:foregroundMark x1="55272" y1="66869" x2="55272" y2="66869"/>
                        <a14:backgroundMark x1="45687" y1="68081" x2="45687" y2="68081"/>
                        <a14:backgroundMark x1="46006" y1="71010" x2="46006" y2="71010"/>
                      </a14:backgroundRemoval>
                    </a14:imgEffect>
                  </a14:imgLayer>
                </a14:imgProps>
              </a:ext>
            </a:extLst>
          </a:blip>
          <a:srcRect l="28897" t="23572" r="28480" b="35576"/>
          <a:stretch/>
        </p:blipFill>
        <p:spPr>
          <a:xfrm>
            <a:off x="1082215" y="1564191"/>
            <a:ext cx="1099036" cy="11105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899" y="276075"/>
            <a:ext cx="7204529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 API : Bluetooth, 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TextToSpeech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01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9319C2-A1E5-4EAA-971B-65248D42B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5" y="1407133"/>
            <a:ext cx="4290498" cy="26278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47A7FB-8069-4DE0-A78D-D36B06E8C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07134"/>
            <a:ext cx="4542901" cy="26278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30C00B-8F32-443E-B96C-377B32A913F4}"/>
              </a:ext>
            </a:extLst>
          </p:cNvPr>
          <p:cNvSpPr txBox="1"/>
          <p:nvPr/>
        </p:nvSpPr>
        <p:spPr>
          <a:xfrm>
            <a:off x="1045259" y="4247651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Consolas" panose="020B0609020204030204" pitchFamily="49" charset="0"/>
              </a:rPr>
              <a:t>&lt;Bluetooth API docs&gt;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39C0C-67AE-4FB2-AB2C-F9FF02E4450D}"/>
              </a:ext>
            </a:extLst>
          </p:cNvPr>
          <p:cNvSpPr txBox="1"/>
          <p:nvPr/>
        </p:nvSpPr>
        <p:spPr>
          <a:xfrm>
            <a:off x="5965645" y="4247651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Consolas" panose="020B0609020204030204" pitchFamily="49" charset="0"/>
              </a:rPr>
              <a:t>&lt;TTS API docs&gt;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790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144A71-10D8-40A7-AB5A-E725DA313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07" y="1025175"/>
            <a:ext cx="7634512" cy="3875002"/>
          </a:xfrm>
          <a:prstGeom prst="rect">
            <a:avLst/>
          </a:prstGeom>
        </p:spPr>
      </p:pic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899" y="276075"/>
            <a:ext cx="7204529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TextToSpeech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example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01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35310-B7DF-4559-AFB2-7D96E3D6E743}"/>
              </a:ext>
            </a:extLst>
          </p:cNvPr>
          <p:cNvSpPr txBox="1"/>
          <p:nvPr/>
        </p:nvSpPr>
        <p:spPr>
          <a:xfrm>
            <a:off x="5120109" y="2270178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Consolas" panose="020B0609020204030204" pitchFamily="49" charset="0"/>
              </a:rPr>
              <a:t>[Example video]</a:t>
            </a:r>
            <a:endParaRPr lang="ko-KR" altLang="en-US" sz="2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677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899" y="276075"/>
            <a:ext cx="7204529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References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01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4583A-CE57-4574-A3BA-74F292893065}"/>
              </a:ext>
            </a:extLst>
          </p:cNvPr>
          <p:cNvSpPr txBox="1"/>
          <p:nvPr/>
        </p:nvSpPr>
        <p:spPr>
          <a:xfrm>
            <a:off x="594900" y="1431580"/>
            <a:ext cx="8904514" cy="310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Android-Google Speech API Sample Application</a:t>
            </a:r>
            <a:b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  <a:hlinkClick r:id="rId3"/>
              </a:rPr>
              <a:t>https://github.com/GoogleCloudPlatform/android-docs-samples/tree/master/speech/Speech</a:t>
            </a:r>
            <a:endParaRPr lang="ko-KR" altLang="en-US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 </a:t>
            </a:r>
            <a:r>
              <a:rPr lang="en-US" altLang="ko-KR" sz="12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TextToSpeech</a:t>
            </a:r>
            <a:r>
              <a:rPr lang="en-US" altLang="ko-KR" sz="1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Tutorial</a:t>
            </a:r>
            <a:b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  <a:hlinkClick r:id="rId4"/>
              </a:rPr>
              <a:t>https://javapapers.com/android/android-text-to-speech-tutorial/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Android-Arduino Bluetooth Tutorial</a:t>
            </a:r>
            <a:b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  <a:hlinkClick r:id="rId5"/>
              </a:rPr>
              <a:t>https://webnautes.tistory.com/848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Android-AWS Lambda Back-end Tutorial</a:t>
            </a:r>
            <a:b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  <a:hlinkClick r:id="rId6"/>
              </a:rPr>
              <a:t>https://docs.aws.amazon.com/ko_kr/lambda/latest/dg/with-android-example.html</a:t>
            </a:r>
            <a:endParaRPr lang="ko-KR" altLang="en-US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56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1028474" y="2345350"/>
            <a:ext cx="674392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2.</a:t>
            </a:r>
            <a:b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AWS Lambda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9" name="Google Shape;129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630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Architecture : AWS Lambda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70588C-82C1-48CB-825F-B9AC1E6F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8" y="1021950"/>
            <a:ext cx="7518402" cy="390565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6DED96F-598F-499B-96FE-1640C448A84D}"/>
              </a:ext>
            </a:extLst>
          </p:cNvPr>
          <p:cNvSpPr/>
          <p:nvPr/>
        </p:nvSpPr>
        <p:spPr>
          <a:xfrm>
            <a:off x="4033314" y="3264880"/>
            <a:ext cx="1828800" cy="1828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D0083-DF58-4D49-9901-8100CE298179}"/>
              </a:ext>
            </a:extLst>
          </p:cNvPr>
          <p:cNvSpPr txBox="1"/>
          <p:nvPr/>
        </p:nvSpPr>
        <p:spPr>
          <a:xfrm>
            <a:off x="5261430" y="4655206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DynamoDB</a:t>
            </a:r>
            <a:endParaRPr lang="ko-KR" altLang="en-US" sz="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A70DAF4-8010-45FB-841D-89955DFB3F3B}"/>
              </a:ext>
            </a:extLst>
          </p:cNvPr>
          <p:cNvCxnSpPr>
            <a:cxnSpLocks/>
          </p:cNvCxnSpPr>
          <p:nvPr/>
        </p:nvCxnSpPr>
        <p:spPr>
          <a:xfrm>
            <a:off x="4702629" y="4411331"/>
            <a:ext cx="55880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8CE3963-4C78-49A7-B9A8-4E225306CF8B}"/>
              </a:ext>
            </a:extLst>
          </p:cNvPr>
          <p:cNvCxnSpPr>
            <a:cxnSpLocks/>
          </p:cNvCxnSpPr>
          <p:nvPr/>
        </p:nvCxnSpPr>
        <p:spPr>
          <a:xfrm flipH="1">
            <a:off x="4702629" y="4563731"/>
            <a:ext cx="5442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9ACAE1-FEFE-46D3-8A00-D784E2A3C757}"/>
              </a:ext>
            </a:extLst>
          </p:cNvPr>
          <p:cNvSpPr txBox="1"/>
          <p:nvPr/>
        </p:nvSpPr>
        <p:spPr>
          <a:xfrm>
            <a:off x="4781450" y="4248033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POST</a:t>
            </a:r>
            <a:endParaRPr lang="ko-KR" altLang="en-US" sz="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EBCD6-1125-489F-ADDF-97393E610E17}"/>
              </a:ext>
            </a:extLst>
          </p:cNvPr>
          <p:cNvSpPr txBox="1"/>
          <p:nvPr/>
        </p:nvSpPr>
        <p:spPr>
          <a:xfrm>
            <a:off x="4808701" y="4578262"/>
            <a:ext cx="332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GET</a:t>
            </a:r>
            <a:endParaRPr lang="ko-KR" altLang="en-US" sz="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760BE4-972D-4E24-95BF-6582A9AD5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430" y="4041723"/>
            <a:ext cx="754742" cy="754742"/>
          </a:xfrm>
          <a:prstGeom prst="rect">
            <a:avLst/>
          </a:prstGeom>
        </p:spPr>
      </p:pic>
      <p:sp>
        <p:nvSpPr>
          <p:cNvPr id="12" name="Google Shape;184;p22">
            <a:extLst>
              <a:ext uri="{FF2B5EF4-FFF2-40B4-BE49-F238E27FC236}">
                <a16:creationId xmlns:a16="http://schemas.microsoft.com/office/drawing/2014/main" id="{4B45145A-8A94-4F93-87B4-720E5E2272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315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Serverless</a:t>
            </a: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Cloud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554737-0718-4EB6-AB06-2F0E4B10457E}"/>
              </a:ext>
            </a:extLst>
          </p:cNvPr>
          <p:cNvSpPr txBox="1"/>
          <p:nvPr/>
        </p:nvSpPr>
        <p:spPr>
          <a:xfrm>
            <a:off x="3779520" y="1680025"/>
            <a:ext cx="512064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AWS Lambda, Azure Functions, Cloud Functions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등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서버 구성 및 관리를 신경 쓰지 않는 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Server-less Cloud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특정 작업을 수행하기 위한 함수만 등록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서버에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요청이 있을 시에만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 수행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리소스 낭비를 줄이고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비용적인 측면 또한 굉장히 저렴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3" name="그룹 12"/>
          <p:cNvGrpSpPr/>
          <p:nvPr/>
        </p:nvGrpSpPr>
        <p:grpSpPr>
          <a:xfrm>
            <a:off x="948268" y="1517096"/>
            <a:ext cx="2236650" cy="3088699"/>
            <a:chOff x="2816601" y="1461098"/>
            <a:chExt cx="2137387" cy="3088699"/>
          </a:xfrm>
        </p:grpSpPr>
        <p:pic>
          <p:nvPicPr>
            <p:cNvPr id="9" name="그림 8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16601" y="1464746"/>
              <a:ext cx="912240" cy="8509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98322" y="1461098"/>
              <a:ext cx="1018062" cy="866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945079" y="2600697"/>
              <a:ext cx="2008909" cy="194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Google Shape;184;p22">
            <a:extLst>
              <a:ext uri="{FF2B5EF4-FFF2-40B4-BE49-F238E27FC236}">
                <a16:creationId xmlns:a16="http://schemas.microsoft.com/office/drawing/2014/main" id="{2B62A02C-DF3B-451E-8A30-30469314D0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AWS Lambda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821" y="1767356"/>
            <a:ext cx="4589162" cy="257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554737-0718-4EB6-AB06-2F0E4B10457E}"/>
              </a:ext>
            </a:extLst>
          </p:cNvPr>
          <p:cNvSpPr txBox="1"/>
          <p:nvPr/>
        </p:nvSpPr>
        <p:spPr>
          <a:xfrm>
            <a:off x="4572000" y="1213349"/>
            <a:ext cx="4588185" cy="328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이벤트에 응답하여 사용자가 설정한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Handler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함수를                                                                                     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실행하고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자동으로 기본 컴퓨팅 리소스를 관리하는 </a:t>
            </a:r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</a:t>
            </a:r>
            <a:r>
              <a:rPr lang="ko-KR" altLang="en-US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서버 없는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컴퓨팅 서비스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즉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서버를 관리하지 않고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코드를 실행 할 수 있게 해주는 컴퓨팅 서비스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간단한 클릭을 통해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 가능한 가상서버를 </a:t>
            </a:r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분만에 생성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할 수 있음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(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필요에 따라 스케일을 늘리고 줄일 수 있음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Google Shape;184;p22">
            <a:extLst>
              <a:ext uri="{FF2B5EF4-FFF2-40B4-BE49-F238E27FC236}">
                <a16:creationId xmlns:a16="http://schemas.microsoft.com/office/drawing/2014/main" id="{25041BF8-DD99-4EE2-8181-E24D47FA5E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AWS Lambda Strength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554737-0718-4EB6-AB06-2F0E4B10457E}"/>
              </a:ext>
            </a:extLst>
          </p:cNvPr>
          <p:cNvSpPr txBox="1"/>
          <p:nvPr/>
        </p:nvSpPr>
        <p:spPr>
          <a:xfrm>
            <a:off x="1543799" y="2939759"/>
            <a:ext cx="60564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빠른 개발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비즈니스 로직에 집중적으로 신경을 쓸 수 있음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          (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코드를 작성하고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Lambda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업로드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자동 확장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Lambda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로의 요청에 따라 내부적으로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Auto-Scaling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수행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때문에 유입되는 요청의 개수에 따라 서버를 관리하지 않아도 됨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비용 절감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실행 시간에 대해서만 비용을 지불하면 됨</a:t>
            </a:r>
          </a:p>
        </p:txBody>
      </p:sp>
      <p:pic>
        <p:nvPicPr>
          <p:cNvPr id="8" name="그림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1368" y="1126907"/>
            <a:ext cx="6301264" cy="171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184;p22">
            <a:extLst>
              <a:ext uri="{FF2B5EF4-FFF2-40B4-BE49-F238E27FC236}">
                <a16:creationId xmlns:a16="http://schemas.microsoft.com/office/drawing/2014/main" id="{30596520-F5D5-4F79-875A-B40DF0E0BE9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DynamoDB Strength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554737-0718-4EB6-AB06-2F0E4B10457E}"/>
              </a:ext>
            </a:extLst>
          </p:cNvPr>
          <p:cNvSpPr txBox="1"/>
          <p:nvPr/>
        </p:nvSpPr>
        <p:spPr>
          <a:xfrm>
            <a:off x="1537023" y="3390122"/>
            <a:ext cx="60564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쉬운 세팅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설계를 해서 데이터베이스를 적용하기까지 오랜 시간이 걸리지 않음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buFontTx/>
              <a:buChar char="-"/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데이터의 자동복제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손실을 방지하기 위해 데이터 베이스를 자동으로 백업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비용절감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저장 된 데이터 수가 아닌 사용량으로 금액이 책정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2402" y="1414710"/>
            <a:ext cx="5756636" cy="175521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Google Shape;184;p22">
            <a:extLst>
              <a:ext uri="{FF2B5EF4-FFF2-40B4-BE49-F238E27FC236}">
                <a16:creationId xmlns:a16="http://schemas.microsoft.com/office/drawing/2014/main" id="{6D42EA4B-2443-4A47-B0F9-B51988410A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AWS Lambda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채택 이유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554737-0718-4EB6-AB06-2F0E4B10457E}"/>
              </a:ext>
            </a:extLst>
          </p:cNvPr>
          <p:cNvSpPr txBox="1"/>
          <p:nvPr/>
        </p:nvSpPr>
        <p:spPr>
          <a:xfrm>
            <a:off x="2655939" y="1973593"/>
            <a:ext cx="605640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Amazon Lambda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채택 이유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시간의 단축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Lambda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통해 서버 관리의 부담을 덜고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         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비즈니스 로직에 개발시간 투자</a:t>
            </a:r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buFontTx/>
              <a:buChar char="-"/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자동 확장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Lambda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로의 요청에 따라 내부적으로 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Auto-Scaling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수행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때문에 유입되는 요청의 개수에 따라 서버를 관리하지 않아도 됨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비용절감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실행 시간에 대해서만 비용을 지불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하면 됨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(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코드가 실행되는 시간 및 코드가 트리거되는 회수를 기준으로 요금 부과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lvl="1"/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707" y="1769734"/>
            <a:ext cx="2022148" cy="22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184;p22">
            <a:extLst>
              <a:ext uri="{FF2B5EF4-FFF2-40B4-BE49-F238E27FC236}">
                <a16:creationId xmlns:a16="http://schemas.microsoft.com/office/drawing/2014/main" id="{9D96FE7C-B395-4EB5-B212-450B056C31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Architecture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4" name="Google Shape;114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</a:t>
            </a:r>
            <a:endParaRPr b="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996A2A-6FAD-41F9-87BB-10EAC3B0A3AA}"/>
              </a:ext>
            </a:extLst>
          </p:cNvPr>
          <p:cNvGrpSpPr/>
          <p:nvPr/>
        </p:nvGrpSpPr>
        <p:grpSpPr>
          <a:xfrm>
            <a:off x="943428" y="1021950"/>
            <a:ext cx="7518402" cy="3905650"/>
            <a:chOff x="943428" y="1021950"/>
            <a:chExt cx="7518402" cy="39056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770588C-82C1-48CB-825F-B9AC1E6F5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28" y="1021950"/>
              <a:ext cx="7518402" cy="390565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EDA24A4-CCB6-4278-B172-EBF70A358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1430" y="4041723"/>
              <a:ext cx="754742" cy="75474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29FA0C-DB50-4233-93F3-D97BB27BAB01}"/>
                </a:ext>
              </a:extLst>
            </p:cNvPr>
            <p:cNvSpPr txBox="1"/>
            <p:nvPr/>
          </p:nvSpPr>
          <p:spPr>
            <a:xfrm>
              <a:off x="5261430" y="4655206"/>
              <a:ext cx="74571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DynamoDB</a:t>
              </a:r>
              <a:endParaRPr lang="ko-KR" altLang="en-US" sz="8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64A7985C-B76A-4B71-80B4-365BA4AF334B}"/>
                </a:ext>
              </a:extLst>
            </p:cNvPr>
            <p:cNvCxnSpPr>
              <a:cxnSpLocks/>
            </p:cNvCxnSpPr>
            <p:nvPr/>
          </p:nvCxnSpPr>
          <p:spPr>
            <a:xfrm>
              <a:off x="4702629" y="4411331"/>
              <a:ext cx="558801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FE9C62A-50F6-4381-BDB5-657E2EDAF1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2629" y="4563731"/>
              <a:ext cx="54428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BF044B-A4EA-4D7B-A1C2-42879ACBFC84}"/>
                </a:ext>
              </a:extLst>
            </p:cNvPr>
            <p:cNvSpPr txBox="1"/>
            <p:nvPr/>
          </p:nvSpPr>
          <p:spPr>
            <a:xfrm>
              <a:off x="4781450" y="4248033"/>
              <a:ext cx="38664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POST</a:t>
              </a:r>
              <a:endParaRPr lang="ko-KR" altLang="en-US" sz="6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7971C4-4F77-4670-8705-3770BB0C6E1F}"/>
                </a:ext>
              </a:extLst>
            </p:cNvPr>
            <p:cNvSpPr txBox="1"/>
            <p:nvPr/>
          </p:nvSpPr>
          <p:spPr>
            <a:xfrm>
              <a:off x="4808701" y="4578262"/>
              <a:ext cx="33214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GET</a:t>
              </a:r>
              <a:endParaRPr lang="ko-KR" altLang="en-US" sz="6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7294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핵심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구현부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554737-0718-4EB6-AB06-2F0E4B10457E}"/>
              </a:ext>
            </a:extLst>
          </p:cNvPr>
          <p:cNvSpPr txBox="1"/>
          <p:nvPr/>
        </p:nvSpPr>
        <p:spPr>
          <a:xfrm>
            <a:off x="927947" y="3231468"/>
            <a:ext cx="79926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AWS API Gateway: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현관문 역할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Lambda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작성된 코드가 실행되도록 연결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AWS Lambda: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함수를 생성하고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 안에 코드 작성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(Text to brail, Brail to text)</a:t>
            </a:r>
          </a:p>
          <a:p>
            <a:pPr lvl="1"/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AWS Dynamo DB: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개인정보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로그인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관련한 데이터 저장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-&gt;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외부의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호출을 받았을 때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AWS API Gateway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통하여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AWS Lambda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함수 호출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1306871" y="1199856"/>
            <a:ext cx="6050267" cy="2031612"/>
            <a:chOff x="2309963" y="1270660"/>
            <a:chExt cx="6050267" cy="2054427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124264" y="1270660"/>
              <a:ext cx="640540" cy="831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8" name="그룹 47"/>
            <p:cNvGrpSpPr/>
            <p:nvPr/>
          </p:nvGrpSpPr>
          <p:grpSpPr>
            <a:xfrm>
              <a:off x="2309963" y="1401283"/>
              <a:ext cx="6050267" cy="1923804"/>
              <a:chOff x="2309963" y="1246908"/>
              <a:chExt cx="6050267" cy="2481944"/>
            </a:xfrm>
          </p:grpSpPr>
          <p:pic>
            <p:nvPicPr>
              <p:cNvPr id="4100" name="Picture 4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360457" y="2024299"/>
                <a:ext cx="1498253" cy="671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01" name="Picture 5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155251" y="2505446"/>
                <a:ext cx="616156" cy="12234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03" name="Picture 7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7558460" y="1786307"/>
                <a:ext cx="801770" cy="10993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04" name="Picture 8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309963" y="1905176"/>
                <a:ext cx="516390" cy="9092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0" name="직선 화살표 연결선 19"/>
              <p:cNvCxnSpPr>
                <a:stCxn id="4104" idx="3"/>
                <a:endCxn id="4100" idx="1"/>
              </p:cNvCxnSpPr>
              <p:nvPr/>
            </p:nvCxnSpPr>
            <p:spPr>
              <a:xfrm>
                <a:off x="2826353" y="2359809"/>
                <a:ext cx="534104" cy="1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hape 24"/>
              <p:cNvCxnSpPr>
                <a:stCxn id="4100" idx="2"/>
                <a:endCxn id="4101" idx="1"/>
              </p:cNvCxnSpPr>
              <p:nvPr/>
            </p:nvCxnSpPr>
            <p:spPr>
              <a:xfrm rot="16200000" flipH="1">
                <a:off x="4421686" y="2383583"/>
                <a:ext cx="421463" cy="1045667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hape 25"/>
              <p:cNvCxnSpPr>
                <a:stCxn id="4100" idx="0"/>
                <a:endCxn id="4102" idx="1"/>
              </p:cNvCxnSpPr>
              <p:nvPr/>
            </p:nvCxnSpPr>
            <p:spPr>
              <a:xfrm rot="5400000" flipH="1" flipV="1">
                <a:off x="4412080" y="1312114"/>
                <a:ext cx="409689" cy="1014680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hape 31"/>
              <p:cNvCxnSpPr>
                <a:stCxn id="4102" idx="3"/>
              </p:cNvCxnSpPr>
              <p:nvPr/>
            </p:nvCxnSpPr>
            <p:spPr>
              <a:xfrm>
                <a:off x="5764804" y="1614610"/>
                <a:ext cx="1776027" cy="487322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hape 31"/>
              <p:cNvCxnSpPr>
                <a:stCxn id="4101" idx="3"/>
              </p:cNvCxnSpPr>
              <p:nvPr/>
            </p:nvCxnSpPr>
            <p:spPr>
              <a:xfrm flipV="1">
                <a:off x="5771407" y="2493818"/>
                <a:ext cx="1757549" cy="62333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05" name="Picture 9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3903827" y="1246908"/>
                <a:ext cx="478167" cy="213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06" name="Picture 10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4025178" y="3210298"/>
                <a:ext cx="337174" cy="162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8" name="Google Shape;184;p22">
            <a:extLst>
              <a:ext uri="{FF2B5EF4-FFF2-40B4-BE49-F238E27FC236}">
                <a16:creationId xmlns:a16="http://schemas.microsoft.com/office/drawing/2014/main" id="{83009B5A-28D6-418B-9251-B9468562BB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AF1B1-47BA-46DD-A6D8-BA1E1D94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References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7EDF57-11FA-4574-AE57-10E129B3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526" y="1617725"/>
            <a:ext cx="7978947" cy="3525775"/>
          </a:xfrm>
        </p:spPr>
        <p:txBody>
          <a:bodyPr/>
          <a:lstStyle/>
          <a:p>
            <a:pPr marL="38100" indent="0">
              <a:buNone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Create a </a:t>
            </a:r>
            <a:r>
              <a:rPr lang="en-US" altLang="ko-KR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serverless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app with AWS Lambda and </a:t>
            </a:r>
            <a:r>
              <a:rPr lang="en-US" altLang="ko-KR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DynamoDB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en-US" altLang="ko-KR" sz="1400" dirty="0">
                <a:hlinkClick r:id="rId2"/>
              </a:rPr>
              <a:t>https://ordina-jworks.github.io/cloud/2018/10/01/How-to-build-a-Serverless-Application-with-AWS-Lambda-and-DynamoDB.html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Lambda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와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 Gateway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서비스 실습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en-US" altLang="ko-KR" sz="1400" dirty="0">
                <a:hlinkClick r:id="rId3"/>
              </a:rPr>
              <a:t>https://simsi6.tistory.com/21</a:t>
            </a:r>
            <a:endParaRPr lang="en-US" altLang="ko-KR" sz="1400" dirty="0"/>
          </a:p>
          <a:p>
            <a:pPr marL="38100" indent="0">
              <a:buNone/>
            </a:pP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 </a:t>
            </a:r>
            <a:r>
              <a:rPr lang="ko-KR" altLang="en-US" sz="1400" dirty="0" err="1">
                <a:latin typeface="a옛날목욕탕L" pitchFamily="18" charset="-127"/>
                <a:ea typeface="a옛날목욕탕L" pitchFamily="18" charset="-127"/>
              </a:rPr>
              <a:t>모바일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 애플리케이션 </a:t>
            </a:r>
            <a:r>
              <a:rPr lang="ko-KR" altLang="en-US" sz="1400" dirty="0" err="1">
                <a:latin typeface="a옛날목욕탕L" pitchFamily="18" charset="-127"/>
                <a:ea typeface="a옛날목욕탕L" pitchFamily="18" charset="-127"/>
              </a:rPr>
              <a:t>백엔드로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400" dirty="0">
                <a:latin typeface="a옛날목욕탕L" pitchFamily="18" charset="-127"/>
                <a:ea typeface="a옛날목욕탕L" pitchFamily="18" charset="-127"/>
              </a:rPr>
              <a:t>AWS Lambda 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사용</a:t>
            </a:r>
            <a:endParaRPr lang="en-US" altLang="ko-KR" sz="1400" dirty="0">
              <a:latin typeface="a옛날목욕탕L" pitchFamily="18" charset="-127"/>
              <a:ea typeface="a옛날목욕탕L" pitchFamily="18" charset="-127"/>
            </a:endParaRPr>
          </a:p>
          <a:p>
            <a:pPr marL="38100" indent="0">
              <a:buNone/>
            </a:pPr>
            <a:r>
              <a:rPr lang="en-US" altLang="ko-KR" sz="1200" dirty="0">
                <a:hlinkClick r:id="rId4"/>
              </a:rPr>
              <a:t>https://docs.aws.amazon.com/ko_kr/lambda/latest/dg/with-on-demand-custom-android.html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endParaRPr lang="en-US" altLang="ko-KR" sz="1200" dirty="0"/>
          </a:p>
          <a:p>
            <a:pPr marL="38100" indent="0">
              <a:buNone/>
            </a:pP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Google Shape;184;p22">
            <a:extLst>
              <a:ext uri="{FF2B5EF4-FFF2-40B4-BE49-F238E27FC236}">
                <a16:creationId xmlns:a16="http://schemas.microsoft.com/office/drawing/2014/main" id="{CD9D3FEA-3DFC-41F0-8692-EE8DEF697F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136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1028474" y="2345350"/>
            <a:ext cx="752043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3.</a:t>
            </a:r>
            <a:b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 Speech API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9" name="Google Shape;129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009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Architecture : Google Speech API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70588C-82C1-48CB-825F-B9AC1E6F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8" y="1015947"/>
            <a:ext cx="7518402" cy="390565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91D417C-69C4-4525-9E88-F8C58E14678A}"/>
              </a:ext>
            </a:extLst>
          </p:cNvPr>
          <p:cNvSpPr/>
          <p:nvPr/>
        </p:nvSpPr>
        <p:spPr>
          <a:xfrm>
            <a:off x="2663371" y="829781"/>
            <a:ext cx="1378860" cy="137886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184;p22">
            <a:extLst>
              <a:ext uri="{FF2B5EF4-FFF2-40B4-BE49-F238E27FC236}">
                <a16:creationId xmlns:a16="http://schemas.microsoft.com/office/drawing/2014/main" id="{A0E48B12-3149-477D-9F43-BEF90240C1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03A428-AB07-42C1-B376-779F2B74D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430" y="4041723"/>
            <a:ext cx="754742" cy="754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CDAB40-0869-408A-9DA0-FE4C486FADD4}"/>
              </a:ext>
            </a:extLst>
          </p:cNvPr>
          <p:cNvSpPr txBox="1"/>
          <p:nvPr/>
        </p:nvSpPr>
        <p:spPr>
          <a:xfrm>
            <a:off x="5261430" y="4655206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DynamoDB</a:t>
            </a:r>
            <a:endParaRPr lang="ko-KR" altLang="en-US" sz="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12EE0F2-E57B-4C86-B3D7-C462A56FEFF8}"/>
              </a:ext>
            </a:extLst>
          </p:cNvPr>
          <p:cNvCxnSpPr>
            <a:cxnSpLocks/>
          </p:cNvCxnSpPr>
          <p:nvPr/>
        </p:nvCxnSpPr>
        <p:spPr>
          <a:xfrm>
            <a:off x="4702629" y="4411331"/>
            <a:ext cx="55880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7FBB15-4462-4CCE-9959-0BA7DC65AD8D}"/>
              </a:ext>
            </a:extLst>
          </p:cNvPr>
          <p:cNvCxnSpPr>
            <a:cxnSpLocks/>
          </p:cNvCxnSpPr>
          <p:nvPr/>
        </p:nvCxnSpPr>
        <p:spPr>
          <a:xfrm flipH="1">
            <a:off x="4702629" y="4563731"/>
            <a:ext cx="5442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5859AEB-46B5-4AFC-B5B6-E863B1808DC1}"/>
              </a:ext>
            </a:extLst>
          </p:cNvPr>
          <p:cNvSpPr txBox="1"/>
          <p:nvPr/>
        </p:nvSpPr>
        <p:spPr>
          <a:xfrm>
            <a:off x="4781450" y="4248033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POST</a:t>
            </a:r>
            <a:endParaRPr lang="ko-KR" altLang="en-US" sz="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C512F-B33E-4421-98C8-792A017D4D8C}"/>
              </a:ext>
            </a:extLst>
          </p:cNvPr>
          <p:cNvSpPr txBox="1"/>
          <p:nvPr/>
        </p:nvSpPr>
        <p:spPr>
          <a:xfrm>
            <a:off x="4808701" y="4578262"/>
            <a:ext cx="332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GET</a:t>
            </a:r>
            <a:endParaRPr lang="ko-KR" altLang="en-US" sz="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287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594900" y="1720753"/>
            <a:ext cx="75819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1) </a:t>
            </a:r>
            <a:r>
              <a:rPr lang="ko-KR" altLang="en-US" sz="20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머신러닝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활용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DAA42-CB23-42E7-8EBB-F35CE929568C}"/>
              </a:ext>
            </a:extLst>
          </p:cNvPr>
          <p:cNvSpPr txBox="1"/>
          <p:nvPr/>
        </p:nvSpPr>
        <p:spPr>
          <a:xfrm>
            <a:off x="676200" y="1157192"/>
            <a:ext cx="1732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장점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7ADE34-CFB4-40CB-BC9A-33171E8A4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72" y="2668528"/>
            <a:ext cx="1594610" cy="1594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AA5CC9-214A-498E-9249-E6DA4A63E8B0}"/>
              </a:ext>
            </a:extLst>
          </p:cNvPr>
          <p:cNvSpPr txBox="1"/>
          <p:nvPr/>
        </p:nvSpPr>
        <p:spPr>
          <a:xfrm>
            <a:off x="2950248" y="2688162"/>
            <a:ext cx="5948855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신경망 알고리즘을 오디오에 적용하여 독보적인 정확도로 음성 인식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Google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 내부 음성 인식 기술을 개선함에 따라 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Cloud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Speech-to-Text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정확도도 시간이 지날수록 향상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594900" y="1720753"/>
            <a:ext cx="75819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2)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실시간으로 짧거나 긴 오디오의 텍스트를 변환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DAA42-CB23-42E7-8EBB-F35CE929568C}"/>
              </a:ext>
            </a:extLst>
          </p:cNvPr>
          <p:cNvSpPr txBox="1"/>
          <p:nvPr/>
        </p:nvSpPr>
        <p:spPr>
          <a:xfrm>
            <a:off x="676200" y="1157192"/>
            <a:ext cx="1732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장점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A5CC9-214A-498E-9249-E6DA4A63E8B0}"/>
              </a:ext>
            </a:extLst>
          </p:cNvPr>
          <p:cNvSpPr txBox="1"/>
          <p:nvPr/>
        </p:nvSpPr>
        <p:spPr>
          <a:xfrm>
            <a:off x="2894687" y="2619967"/>
            <a:ext cx="5948855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사용자가 입력한 음성을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 Speech-to-Text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 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즉시 텍스트로 반환하기 때문에 텍스트 결과 스트리밍 가능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일상 대화를 잘 인식하도록 설계되었음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FF23D-3228-4048-B1E6-C27E4DBC9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43" y="2571749"/>
            <a:ext cx="1623006" cy="162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75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594900" y="1720753"/>
            <a:ext cx="75819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3)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가격 책정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DAA42-CB23-42E7-8EBB-F35CE929568C}"/>
              </a:ext>
            </a:extLst>
          </p:cNvPr>
          <p:cNvSpPr txBox="1"/>
          <p:nvPr/>
        </p:nvSpPr>
        <p:spPr>
          <a:xfrm>
            <a:off x="676200" y="1157192"/>
            <a:ext cx="1732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장점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A5CC9-214A-498E-9249-E6DA4A63E8B0}"/>
              </a:ext>
            </a:extLst>
          </p:cNvPr>
          <p:cNvSpPr txBox="1"/>
          <p:nvPr/>
        </p:nvSpPr>
        <p:spPr>
          <a:xfrm>
            <a:off x="2900323" y="2595324"/>
            <a:ext cx="5948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무료 등급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60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분이 소진된 후 부터 처리되는 오디오에 </a:t>
            </a:r>
            <a:b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15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초 단위로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가격 책정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$0.006(USD)/15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초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IBM Watson, 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Speechmatics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보다 저렴한 가격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86B968-CF65-4C68-9853-42E2A1BEC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22" y="2571749"/>
            <a:ext cx="1616808" cy="1616810"/>
          </a:xfrm>
          <a:prstGeom prst="rect">
            <a:avLst/>
          </a:prstGeom>
        </p:spPr>
      </p:pic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8138E7D6-6BF3-4C6C-B873-F58B7C7D6BC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  <a:endParaRPr lang="en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8698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952500" y="1589682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4) 120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 이상의 언어 및 방언 인식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endParaRPr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▸"/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5)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자동으로 고유 명사 및 문맥에 맞는 형식을 텍스트로 변환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▸"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▸"/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6)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 사례에 맞는 사전 빌드 된 모델 모음 제공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▸"/>
            </a:pP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▸"/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7) Application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 쓰이는 용도에 따라 다른 </a:t>
            </a:r>
            <a:r>
              <a:rPr lang="ko-KR" altLang="en-US" sz="20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머신러닝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모델 사용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“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정확도 향상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”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▸"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2C92559F-04FE-43C6-819A-584573192FD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  <a:endParaRPr lang="en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560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594900" y="1489933"/>
            <a:ext cx="75819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텍스트 인식 결과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(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문어체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DAA42-CB23-42E7-8EBB-F35CE929568C}"/>
              </a:ext>
            </a:extLst>
          </p:cNvPr>
          <p:cNvSpPr txBox="1"/>
          <p:nvPr/>
        </p:nvSpPr>
        <p:spPr>
          <a:xfrm>
            <a:off x="676200" y="1157192"/>
            <a:ext cx="1732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단점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DAB763-6F79-4306-8DA7-E9657CD14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06" t="38662" r="9611" b="33377"/>
          <a:stretch/>
        </p:blipFill>
        <p:spPr>
          <a:xfrm>
            <a:off x="1856028" y="2083615"/>
            <a:ext cx="5746190" cy="2667287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BAFDB7-80B9-4351-9769-1A5423DA8B60}"/>
              </a:ext>
            </a:extLst>
          </p:cNvPr>
          <p:cNvCxnSpPr>
            <a:cxnSpLocks/>
          </p:cNvCxnSpPr>
          <p:nvPr/>
        </p:nvCxnSpPr>
        <p:spPr>
          <a:xfrm flipH="1">
            <a:off x="6213739" y="2083615"/>
            <a:ext cx="1759383" cy="7688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66B907D2-CA28-4C3C-85E9-CCBCD74AB6D8}"/>
              </a:ext>
            </a:extLst>
          </p:cNvPr>
          <p:cNvSpPr/>
          <p:nvPr/>
        </p:nvSpPr>
        <p:spPr>
          <a:xfrm>
            <a:off x="7378408" y="1357916"/>
            <a:ext cx="1759383" cy="7256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띄어쓰기 오류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2F11B82-4F67-4832-95FC-087EAEEC58FA}"/>
              </a:ext>
            </a:extLst>
          </p:cNvPr>
          <p:cNvSpPr/>
          <p:nvPr/>
        </p:nvSpPr>
        <p:spPr>
          <a:xfrm>
            <a:off x="302309" y="2916316"/>
            <a:ext cx="1504099" cy="6842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인식 오류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D7C554F-C47A-4411-8ED9-CF6058B5DDDB}"/>
              </a:ext>
            </a:extLst>
          </p:cNvPr>
          <p:cNvCxnSpPr>
            <a:cxnSpLocks/>
          </p:cNvCxnSpPr>
          <p:nvPr/>
        </p:nvCxnSpPr>
        <p:spPr>
          <a:xfrm flipH="1" flipV="1">
            <a:off x="1748352" y="3318739"/>
            <a:ext cx="2057766" cy="4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B6C68B-67C9-445D-BA56-5BF179233FD7}"/>
              </a:ext>
            </a:extLst>
          </p:cNvPr>
          <p:cNvSpPr/>
          <p:nvPr/>
        </p:nvSpPr>
        <p:spPr>
          <a:xfrm>
            <a:off x="371295" y="2925428"/>
            <a:ext cx="1377057" cy="6626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C3AA39-C2F0-4D34-B62F-483D9BB8623E}"/>
              </a:ext>
            </a:extLst>
          </p:cNvPr>
          <p:cNvSpPr/>
          <p:nvPr/>
        </p:nvSpPr>
        <p:spPr>
          <a:xfrm>
            <a:off x="7587704" y="1341845"/>
            <a:ext cx="1377057" cy="74909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B98E35-36CC-47DB-A965-1A4917F53630}"/>
              </a:ext>
            </a:extLst>
          </p:cNvPr>
          <p:cNvSpPr/>
          <p:nvPr/>
        </p:nvSpPr>
        <p:spPr>
          <a:xfrm>
            <a:off x="4633004" y="2852440"/>
            <a:ext cx="1708323" cy="25775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964F85-2F78-4F47-AFBC-5C3A96CDBAB5}"/>
              </a:ext>
            </a:extLst>
          </p:cNvPr>
          <p:cNvSpPr/>
          <p:nvPr/>
        </p:nvSpPr>
        <p:spPr>
          <a:xfrm>
            <a:off x="3352066" y="3040768"/>
            <a:ext cx="682905" cy="21758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23A9FE-D9D4-4E88-A8F2-DFB0C9641D60}"/>
              </a:ext>
            </a:extLst>
          </p:cNvPr>
          <p:cNvSpPr/>
          <p:nvPr/>
        </p:nvSpPr>
        <p:spPr>
          <a:xfrm>
            <a:off x="3806118" y="3257370"/>
            <a:ext cx="1261128" cy="21758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63198EB4-78D4-4D37-8A46-EFD7C3A698A7}"/>
              </a:ext>
            </a:extLst>
          </p:cNvPr>
          <p:cNvSpPr txBox="1">
            <a:spLocks/>
          </p:cNvSpPr>
          <p:nvPr/>
        </p:nvSpPr>
        <p:spPr>
          <a:xfrm>
            <a:off x="-2491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  <a:endParaRPr lang="en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057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AB5E62-5372-4507-A161-9297FE501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68" t="25072" r="7395" b="20433"/>
          <a:stretch/>
        </p:blipFill>
        <p:spPr>
          <a:xfrm>
            <a:off x="3848369" y="1206867"/>
            <a:ext cx="3981031" cy="3660558"/>
          </a:xfrm>
          <a:prstGeom prst="rect">
            <a:avLst/>
          </a:prstGeom>
        </p:spPr>
      </p:pic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594900" y="1489933"/>
            <a:ext cx="75819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텍스트 인식 결과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(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구어체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DAA42-CB23-42E7-8EBB-F35CE929568C}"/>
              </a:ext>
            </a:extLst>
          </p:cNvPr>
          <p:cNvSpPr txBox="1"/>
          <p:nvPr/>
        </p:nvSpPr>
        <p:spPr>
          <a:xfrm>
            <a:off x="676200" y="1157192"/>
            <a:ext cx="1732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단점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BAFDB7-80B9-4351-9769-1A5423DA8B60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2442270" y="2910358"/>
            <a:ext cx="1401784" cy="11766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66B907D2-CA28-4C3C-85E9-CCBCD74AB6D8}"/>
              </a:ext>
            </a:extLst>
          </p:cNvPr>
          <p:cNvSpPr/>
          <p:nvPr/>
        </p:nvSpPr>
        <p:spPr>
          <a:xfrm>
            <a:off x="7576896" y="1907956"/>
            <a:ext cx="1541169" cy="1121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한글과 아라비아 숫자 섞임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2F11B82-4F67-4832-95FC-087EAEEC58FA}"/>
              </a:ext>
            </a:extLst>
          </p:cNvPr>
          <p:cNvSpPr/>
          <p:nvPr/>
        </p:nvSpPr>
        <p:spPr>
          <a:xfrm>
            <a:off x="563064" y="2249960"/>
            <a:ext cx="2057766" cy="927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띄어쓰기 오류</a:t>
            </a:r>
            <a:r>
              <a:rPr lang="en-US" altLang="ko-KR" sz="18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문장부호 부재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D7C554F-C47A-4411-8ED9-CF6058B5DDDB}"/>
              </a:ext>
            </a:extLst>
          </p:cNvPr>
          <p:cNvCxnSpPr>
            <a:cxnSpLocks/>
            <a:endCxn id="17" idx="6"/>
          </p:cNvCxnSpPr>
          <p:nvPr/>
        </p:nvCxnSpPr>
        <p:spPr>
          <a:xfrm flipH="1">
            <a:off x="2343483" y="2981888"/>
            <a:ext cx="2857950" cy="9711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38B5F476-E515-4FE6-888C-5600DF7D33CB}"/>
              </a:ext>
            </a:extLst>
          </p:cNvPr>
          <p:cNvSpPr/>
          <p:nvPr/>
        </p:nvSpPr>
        <p:spPr>
          <a:xfrm>
            <a:off x="285717" y="3489201"/>
            <a:ext cx="2057766" cy="927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문장 단위로 끊어짐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8525335-F75B-4917-8431-C9C5CE808613}"/>
              </a:ext>
            </a:extLst>
          </p:cNvPr>
          <p:cNvCxnSpPr>
            <a:cxnSpLocks/>
            <a:stCxn id="23" idx="2"/>
          </p:cNvCxnSpPr>
          <p:nvPr/>
        </p:nvCxnSpPr>
        <p:spPr>
          <a:xfrm flipH="1" flipV="1">
            <a:off x="4316720" y="1861818"/>
            <a:ext cx="3260176" cy="6066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왼쪽 중괄호 35">
            <a:extLst>
              <a:ext uri="{FF2B5EF4-FFF2-40B4-BE49-F238E27FC236}">
                <a16:creationId xmlns:a16="http://schemas.microsoft.com/office/drawing/2014/main" id="{52663395-60DC-4BA5-AE4A-4419430C32DB}"/>
              </a:ext>
            </a:extLst>
          </p:cNvPr>
          <p:cNvSpPr/>
          <p:nvPr/>
        </p:nvSpPr>
        <p:spPr>
          <a:xfrm>
            <a:off x="3844054" y="3855133"/>
            <a:ext cx="45719" cy="46381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2CF055-0349-4FA0-9676-3D19B00AFAC8}"/>
              </a:ext>
            </a:extLst>
          </p:cNvPr>
          <p:cNvSpPr/>
          <p:nvPr/>
        </p:nvSpPr>
        <p:spPr>
          <a:xfrm>
            <a:off x="697405" y="2279148"/>
            <a:ext cx="1740550" cy="84412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E1643F-A465-46C5-A13A-3943C5F97491}"/>
              </a:ext>
            </a:extLst>
          </p:cNvPr>
          <p:cNvSpPr/>
          <p:nvPr/>
        </p:nvSpPr>
        <p:spPr>
          <a:xfrm>
            <a:off x="354319" y="3498698"/>
            <a:ext cx="1989163" cy="84412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4EE9FC-7608-4A08-990F-FE177237B773}"/>
              </a:ext>
            </a:extLst>
          </p:cNvPr>
          <p:cNvSpPr/>
          <p:nvPr/>
        </p:nvSpPr>
        <p:spPr>
          <a:xfrm>
            <a:off x="7586354" y="1861818"/>
            <a:ext cx="1531711" cy="126145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C8F1D9-E3C0-4CEC-B7CA-7567E0E6BCAE}"/>
              </a:ext>
            </a:extLst>
          </p:cNvPr>
          <p:cNvSpPr/>
          <p:nvPr/>
        </p:nvSpPr>
        <p:spPr>
          <a:xfrm>
            <a:off x="4018750" y="1689840"/>
            <a:ext cx="297970" cy="27242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16E7EB-3453-412D-A25F-300086EC59D2}"/>
              </a:ext>
            </a:extLst>
          </p:cNvPr>
          <p:cNvSpPr/>
          <p:nvPr/>
        </p:nvSpPr>
        <p:spPr>
          <a:xfrm>
            <a:off x="5195048" y="2752423"/>
            <a:ext cx="617924" cy="26171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69913105-BB66-47BF-9762-D8499227C4B8}"/>
              </a:ext>
            </a:extLst>
          </p:cNvPr>
          <p:cNvSpPr txBox="1">
            <a:spLocks/>
          </p:cNvSpPr>
          <p:nvPr/>
        </p:nvSpPr>
        <p:spPr>
          <a:xfrm>
            <a:off x="-11733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  <a:endParaRPr lang="en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096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Contents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4" name="Google Shape;114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</a:t>
            </a:r>
            <a:endParaRPr b="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00" y="2098221"/>
            <a:ext cx="2898648" cy="369332"/>
          </a:xfrm>
          <a:prstGeom prst="rect">
            <a:avLst/>
          </a:prstGeom>
          <a:solidFill>
            <a:srgbClr val="FF8700"/>
          </a:solidFill>
          <a:ln>
            <a:solidFill>
              <a:srgbClr val="FF87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 Android</a:t>
            </a:r>
            <a:endParaRPr lang="ko-KR" altLang="en-US" sz="1800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73012" y="3286772"/>
            <a:ext cx="2898648" cy="369332"/>
          </a:xfrm>
          <a:prstGeom prst="rect">
            <a:avLst/>
          </a:prstGeom>
          <a:solidFill>
            <a:srgbClr val="FF8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5.  Arduino Output</a:t>
            </a:r>
            <a:endParaRPr lang="ko-KR" altLang="en-US" sz="1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800" y="3286772"/>
            <a:ext cx="2898648" cy="369332"/>
          </a:xfrm>
          <a:prstGeom prst="rect">
            <a:avLst/>
          </a:prstGeom>
          <a:solidFill>
            <a:srgbClr val="FF8700"/>
          </a:solidFill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 startAt="4"/>
            </a:pPr>
            <a:r>
              <a:rPr lang="en-US" altLang="ko-KR" sz="1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Arduino Bluetooth</a:t>
            </a:r>
            <a:endParaRPr lang="ko-KR" altLang="en-US" sz="1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37A4D-45D7-4AB1-8B21-0ABE533C77E0}"/>
              </a:ext>
            </a:extLst>
          </p:cNvPr>
          <p:cNvSpPr txBox="1"/>
          <p:nvPr/>
        </p:nvSpPr>
        <p:spPr>
          <a:xfrm>
            <a:off x="6095224" y="3286772"/>
            <a:ext cx="2898648" cy="369332"/>
          </a:xfrm>
          <a:prstGeom prst="rect">
            <a:avLst/>
          </a:prstGeom>
          <a:solidFill>
            <a:srgbClr val="FF8700"/>
          </a:solidFill>
          <a:ln>
            <a:solidFill>
              <a:srgbClr val="FF87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6. Arduino Input</a:t>
            </a:r>
            <a:endParaRPr lang="ko-KR" altLang="en-US" sz="1800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AF5F6-1703-4FAF-A757-E47AD6198D93}"/>
              </a:ext>
            </a:extLst>
          </p:cNvPr>
          <p:cNvSpPr txBox="1"/>
          <p:nvPr/>
        </p:nvSpPr>
        <p:spPr>
          <a:xfrm>
            <a:off x="3073012" y="2098221"/>
            <a:ext cx="2898648" cy="369332"/>
          </a:xfrm>
          <a:prstGeom prst="rect">
            <a:avLst/>
          </a:prstGeom>
          <a:solidFill>
            <a:srgbClr val="FF8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AWS Lambda</a:t>
            </a:r>
            <a:endParaRPr lang="ko-KR" altLang="en-US" sz="1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EC7A2E-CDB5-470D-98E4-E0AC2130FC47}"/>
              </a:ext>
            </a:extLst>
          </p:cNvPr>
          <p:cNvSpPr txBox="1"/>
          <p:nvPr/>
        </p:nvSpPr>
        <p:spPr>
          <a:xfrm>
            <a:off x="6095224" y="2098221"/>
            <a:ext cx="2898648" cy="369332"/>
          </a:xfrm>
          <a:prstGeom prst="rect">
            <a:avLst/>
          </a:prstGeom>
          <a:solidFill>
            <a:srgbClr val="FF8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Speech API</a:t>
            </a:r>
            <a:endParaRPr lang="ko-KR" altLang="en-US" sz="1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AA154F-7CAE-49D7-A8D0-88297E42BAFF}"/>
              </a:ext>
            </a:extLst>
          </p:cNvPr>
          <p:cNvSpPr txBox="1"/>
          <p:nvPr/>
        </p:nvSpPr>
        <p:spPr>
          <a:xfrm>
            <a:off x="1195393" y="2571750"/>
            <a:ext cx="609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허 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4D831-FDF6-4E5D-B0CB-DFCA430BB7DC}"/>
              </a:ext>
            </a:extLst>
          </p:cNvPr>
          <p:cNvSpPr txBox="1"/>
          <p:nvPr/>
        </p:nvSpPr>
        <p:spPr>
          <a:xfrm>
            <a:off x="4217576" y="2571750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고도현</a:t>
            </a:r>
            <a:endParaRPr lang="ko-KR" altLang="en-US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F50F91-4675-434D-A04E-80FE343514BA}"/>
              </a:ext>
            </a:extLst>
          </p:cNvPr>
          <p:cNvSpPr txBox="1"/>
          <p:nvPr/>
        </p:nvSpPr>
        <p:spPr>
          <a:xfrm>
            <a:off x="7190124" y="2571750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이윤주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E09D17-9084-4CD4-9A2A-0DA6E0713EE4}"/>
              </a:ext>
            </a:extLst>
          </p:cNvPr>
          <p:cNvSpPr txBox="1"/>
          <p:nvPr/>
        </p:nvSpPr>
        <p:spPr>
          <a:xfrm>
            <a:off x="4217576" y="3758551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고용규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EB413C-728D-41FA-9F6C-1848D59E86FF}"/>
              </a:ext>
            </a:extLst>
          </p:cNvPr>
          <p:cNvSpPr txBox="1"/>
          <p:nvPr/>
        </p:nvSpPr>
        <p:spPr>
          <a:xfrm>
            <a:off x="7190124" y="3758551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840EA3-EC86-4670-8238-4B3E8600B12A}"/>
              </a:ext>
            </a:extLst>
          </p:cNvPr>
          <p:cNvSpPr txBox="1"/>
          <p:nvPr/>
        </p:nvSpPr>
        <p:spPr>
          <a:xfrm>
            <a:off x="1155318" y="3758551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송무경</a:t>
            </a:r>
            <a:endParaRPr lang="ko-KR" altLang="en-US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90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 </a:t>
            </a: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사용하기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781050" y="1684932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AndroidManifest.xml</a:t>
            </a: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3AEBA50-70AE-4D12-94E5-85671AFE7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8210" y="2412093"/>
            <a:ext cx="6592720" cy="737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6663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&lt;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uses-permission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android:name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="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android.permission.INTERNET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/&gt;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&lt;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uses-permission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android:name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="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android.permission.RECORD_AUDIO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/&gt;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B8CEE-42F3-45C7-843B-E4FB3D97796F}"/>
              </a:ext>
            </a:extLst>
          </p:cNvPr>
          <p:cNvSpPr txBox="1"/>
          <p:nvPr/>
        </p:nvSpPr>
        <p:spPr>
          <a:xfrm>
            <a:off x="1609090" y="3299385"/>
            <a:ext cx="5801360" cy="1003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 STT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사용하기 위해서 디바이스의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인터넷 사용 권한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 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마이크 사용 권한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 필요하므로 </a:t>
            </a:r>
            <a:r>
              <a:rPr lang="ko-KR" altLang="en-US" sz="16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해당 </a:t>
            </a:r>
            <a:r>
              <a:rPr lang="ko-KR" altLang="en-US" sz="1600" dirty="0" err="1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퍼미션</a:t>
            </a:r>
            <a:r>
              <a:rPr lang="ko-KR" altLang="en-US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추가</a:t>
            </a: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3E215456-B4F1-4FEE-81FC-CDB0E7246D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  <a:endParaRPr lang="en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556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 </a:t>
            </a: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Cloud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사용하기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음성인식 파트</a:t>
            </a: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3AEBA50-70AE-4D12-94E5-85671AFE7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250" y="1869306"/>
            <a:ext cx="8022710" cy="2322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6663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sttBtn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 = (Button)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findViewById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R.id.sttStart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j-ea"/>
              </a:rPr>
              <a:t>sttBtn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.setOnClickListener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(v -&gt;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  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mRecognizer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 =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SpeechRecognizer.createSpeechRecognizer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(this);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j-ea"/>
              </a:rPr>
              <a:t>   </a:t>
            </a:r>
            <a:r>
              <a:rPr kumimoji="0" lang="en-US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j-ea"/>
              </a:rPr>
              <a:t>mRecognizer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.setRecognitionListener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(listener);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j-ea"/>
              </a:rPr>
              <a:t>   </a:t>
            </a:r>
            <a:r>
              <a:rPr kumimoji="0" lang="en-US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j-ea"/>
              </a:rPr>
              <a:t>mRecognizer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.startListening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(intent);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j-ea"/>
              </a:rPr>
              <a:t>}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);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j-ea"/>
              </a:rPr>
              <a:t> 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B8CEE-42F3-45C7-843B-E4FB3D97796F}"/>
              </a:ext>
            </a:extLst>
          </p:cNvPr>
          <p:cNvSpPr txBox="1"/>
          <p:nvPr/>
        </p:nvSpPr>
        <p:spPr>
          <a:xfrm>
            <a:off x="4467150" y="1709995"/>
            <a:ext cx="454081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새 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SpeechRecognizer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만드는 </a:t>
            </a:r>
            <a:r>
              <a:rPr lang="ko-KR" altLang="en-US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팩토리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메소드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A55C35F-A374-429C-A780-1A91CD37F431}"/>
              </a:ext>
            </a:extLst>
          </p:cNvPr>
          <p:cNvCxnSpPr>
            <a:cxnSpLocks/>
          </p:cNvCxnSpPr>
          <p:nvPr/>
        </p:nvCxnSpPr>
        <p:spPr>
          <a:xfrm flipH="1">
            <a:off x="5293360" y="2054056"/>
            <a:ext cx="579120" cy="9783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DF46500-BCD8-44B8-9DA5-5C0DCBFE48C8}"/>
              </a:ext>
            </a:extLst>
          </p:cNvPr>
          <p:cNvCxnSpPr>
            <a:cxnSpLocks/>
          </p:cNvCxnSpPr>
          <p:nvPr/>
        </p:nvCxnSpPr>
        <p:spPr>
          <a:xfrm>
            <a:off x="5582920" y="3510377"/>
            <a:ext cx="783590" cy="4550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E9430C-23AD-4885-979A-9B3E6525AE93}"/>
              </a:ext>
            </a:extLst>
          </p:cNvPr>
          <p:cNvSpPr txBox="1"/>
          <p:nvPr/>
        </p:nvSpPr>
        <p:spPr>
          <a:xfrm>
            <a:off x="5692026" y="3969219"/>
            <a:ext cx="1125877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리스너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설정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DDF3C32-B44E-449A-BFF7-FE1585C3F616}"/>
              </a:ext>
            </a:extLst>
          </p:cNvPr>
          <p:cNvCxnSpPr>
            <a:cxnSpLocks/>
          </p:cNvCxnSpPr>
          <p:nvPr/>
        </p:nvCxnSpPr>
        <p:spPr>
          <a:xfrm flipH="1">
            <a:off x="3110511" y="3854443"/>
            <a:ext cx="200026" cy="3996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50E46CF-62F6-420F-90D8-C5F8B4FC8FBF}"/>
              </a:ext>
            </a:extLst>
          </p:cNvPr>
          <p:cNvSpPr txBox="1"/>
          <p:nvPr/>
        </p:nvSpPr>
        <p:spPr>
          <a:xfrm>
            <a:off x="2509423" y="4254121"/>
            <a:ext cx="1202175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듣기 시작</a:t>
            </a: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13761FEF-0A58-41F5-8790-501A8F34B957}"/>
              </a:ext>
            </a:extLst>
          </p:cNvPr>
          <p:cNvSpPr txBox="1">
            <a:spLocks/>
          </p:cNvSpPr>
          <p:nvPr/>
        </p:nvSpPr>
        <p:spPr>
          <a:xfrm>
            <a:off x="1092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  <a:endParaRPr lang="en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5738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AF1B1-47BA-46DD-A6D8-BA1E1D94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References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7EDF57-11FA-4574-AE57-10E129B3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526" y="1235117"/>
            <a:ext cx="7978947" cy="3525775"/>
          </a:xfrm>
        </p:spPr>
        <p:txBody>
          <a:bodyPr/>
          <a:lstStyle/>
          <a:p>
            <a:pPr marL="38100" indent="0">
              <a:buNone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[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구글 음성 인식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와 다중 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모달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인터페이스를 이용한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]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 음성 인식 애플리케이션 개발 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마이클 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맥티어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조라이다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까예하스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음성인식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Google Cloud Speech-to-Text API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사용해보기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en-US" altLang="ko-KR" sz="1200" dirty="0">
                <a:hlinkClick r:id="rId2"/>
              </a:rPr>
              <a:t>https://webnautes.tistory.com/1247</a:t>
            </a:r>
            <a:endParaRPr lang="en-US" altLang="ko-KR" sz="1200" dirty="0"/>
          </a:p>
          <a:p>
            <a:pPr marL="38100" indent="0">
              <a:buNone/>
            </a:pP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 Speech API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체험기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#1, #2</a:t>
            </a:r>
            <a:endParaRPr lang="en-US" altLang="ko-KR" sz="1400" dirty="0">
              <a:hlinkClick r:id="rId3"/>
            </a:endParaRPr>
          </a:p>
          <a:p>
            <a:pPr marL="38100" indent="0">
              <a:buNone/>
            </a:pPr>
            <a:r>
              <a:rPr lang="en-US" altLang="ko-KR" sz="1200" dirty="0">
                <a:hlinkClick r:id="rId4"/>
              </a:rPr>
              <a:t>https://brunch.co.kr/@sunghyunlim/23</a:t>
            </a:r>
            <a:endParaRPr lang="en-US" altLang="ko-KR" sz="1200" dirty="0"/>
          </a:p>
          <a:p>
            <a:pPr marL="38100" indent="0">
              <a:buNone/>
            </a:pPr>
            <a:r>
              <a:rPr lang="en-US" altLang="ko-KR" sz="1200" dirty="0">
                <a:hlinkClick r:id="rId5"/>
              </a:rPr>
              <a:t>https://brunch.co.kr/@sunghyunlim/24#comment</a:t>
            </a:r>
            <a:endParaRPr lang="en-US" altLang="ko-KR" sz="1200" dirty="0"/>
          </a:p>
          <a:p>
            <a:pPr marL="38100" indent="0">
              <a:buNone/>
            </a:pPr>
            <a:endParaRPr lang="en-US" altLang="ko-KR" sz="1200" dirty="0"/>
          </a:p>
          <a:p>
            <a:pPr marL="38100" indent="0">
              <a:buNone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5 Best Speech-to-Text APIs</a:t>
            </a:r>
          </a:p>
          <a:p>
            <a:pPr marL="38100" indent="0">
              <a:buNone/>
            </a:pPr>
            <a:r>
              <a:rPr lang="en-US" altLang="ko-KR" sz="1200" dirty="0">
                <a:hlinkClick r:id="rId6"/>
              </a:rPr>
              <a:t>https://nordicapis.com/5-best-speech-to-text-apis/</a:t>
            </a:r>
            <a:endParaRPr lang="en-US" altLang="ko-KR" sz="1200" dirty="0"/>
          </a:p>
          <a:p>
            <a:pPr marL="38100" indent="0">
              <a:buNone/>
            </a:pP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2F2C4-F734-4271-907C-FCDE942F69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053856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1028474" y="2345350"/>
            <a:ext cx="623592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4.</a:t>
            </a:r>
            <a:b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Arduino Bluetooth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9" name="Google Shape;129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04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025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제목 1"/>
          <p:cNvSpPr txBox="1">
            <a:spLocks noGrp="1"/>
          </p:cNvSpPr>
          <p:nvPr>
            <p:ph type="title"/>
          </p:nvPr>
        </p:nvSpPr>
        <p:spPr>
          <a:xfrm>
            <a:off x="1104900" y="362741"/>
            <a:ext cx="7262586" cy="561826"/>
          </a:xfrm>
          <a:prstGeom prst="rect">
            <a:avLst/>
          </a:prstGeom>
        </p:spPr>
        <p:txBody>
          <a:bodyPr/>
          <a:lstStyle>
            <a:lvl1pPr>
              <a:defRPr>
                <a:latin typeface="a옛날목욕탕L"/>
                <a:ea typeface="a옛날목욕탕L"/>
                <a:cs typeface="a옛날목욕탕L"/>
                <a:sym typeface="a옛날목욕탕L"/>
              </a:defRPr>
            </a:lvl1pPr>
          </a:lstStyle>
          <a:p>
            <a:r>
              <a:rPr lang="en-US" dirty="0"/>
              <a:t>B E </a:t>
            </a:r>
            <a:r>
              <a:rPr lang="en-US" dirty="0" err="1"/>
              <a:t>E</a:t>
            </a:r>
            <a:r>
              <a:rPr lang="en-US" dirty="0"/>
              <a:t> Architecture : Arduino Bluetooth</a:t>
            </a:r>
            <a:endParaRPr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A658FA-479F-4479-AB2E-03010BE7D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1F3FD4E4-1E11-4D85-AA97-353A9A66AC6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04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6FF1B6-AFA3-4C86-94BD-3EBA3C2F3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28" y="1015947"/>
            <a:ext cx="7518402" cy="390565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FFC4786-EA56-4E26-B901-9B2D301D87D2}"/>
              </a:ext>
            </a:extLst>
          </p:cNvPr>
          <p:cNvSpPr/>
          <p:nvPr/>
        </p:nvSpPr>
        <p:spPr>
          <a:xfrm>
            <a:off x="4085771" y="2279342"/>
            <a:ext cx="1378860" cy="137886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제목 1"/>
          <p:cNvSpPr txBox="1">
            <a:spLocks noGrp="1"/>
          </p:cNvSpPr>
          <p:nvPr>
            <p:ph type="title"/>
          </p:nvPr>
        </p:nvSpPr>
        <p:spPr>
          <a:xfrm>
            <a:off x="1166132" y="366425"/>
            <a:ext cx="5043375" cy="561826"/>
          </a:xfrm>
          <a:prstGeom prst="rect">
            <a:avLst/>
          </a:prstGeom>
        </p:spPr>
        <p:txBody>
          <a:bodyPr/>
          <a:lstStyle>
            <a:lvl1pPr>
              <a:defRPr>
                <a:latin typeface="a옛날목욕탕L"/>
                <a:ea typeface="a옛날목욕탕L"/>
                <a:cs typeface="a옛날목욕탕L"/>
                <a:sym typeface="a옛날목욕탕L"/>
              </a:defRPr>
            </a:lvl1pPr>
          </a:lstStyle>
          <a:p>
            <a:r>
              <a:rPr dirty="0"/>
              <a:t>Why </a:t>
            </a:r>
            <a:r>
              <a:rPr dirty="0" err="1"/>
              <a:t>bluetooth</a:t>
            </a:r>
            <a:r>
              <a:rPr dirty="0"/>
              <a:t>?</a:t>
            </a:r>
          </a:p>
        </p:txBody>
      </p:sp>
      <p:sp>
        <p:nvSpPr>
          <p:cNvPr id="200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1360976" y="1859064"/>
            <a:ext cx="6422048" cy="2736226"/>
          </a:xfrm>
          <a:prstGeom prst="rect">
            <a:avLst/>
          </a:prstGeom>
        </p:spPr>
        <p:txBody>
          <a:bodyPr/>
          <a:lstStyle/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2000" dirty="0"/>
              <a:t>2.4GHz </a:t>
            </a:r>
            <a:r>
              <a:rPr sz="2000" dirty="0" err="1"/>
              <a:t>무선</a:t>
            </a:r>
            <a:r>
              <a:rPr sz="2000" dirty="0"/>
              <a:t> </a:t>
            </a:r>
            <a:r>
              <a:rPr sz="2000" dirty="0" err="1"/>
              <a:t>링크를</a:t>
            </a:r>
            <a:r>
              <a:rPr sz="2000" dirty="0"/>
              <a:t> </a:t>
            </a:r>
            <a:r>
              <a:rPr sz="2000" dirty="0" err="1"/>
              <a:t>통해</a:t>
            </a:r>
            <a:r>
              <a:rPr sz="2000" dirty="0"/>
              <a:t> </a:t>
            </a:r>
            <a:r>
              <a:rPr sz="2000" dirty="0" err="1"/>
              <a:t>데이터</a:t>
            </a:r>
            <a:r>
              <a:rPr sz="2000" dirty="0"/>
              <a:t> </a:t>
            </a:r>
            <a:r>
              <a:rPr sz="2000" dirty="0" err="1"/>
              <a:t>주고</a:t>
            </a:r>
            <a:r>
              <a:rPr sz="2000" dirty="0"/>
              <a:t> </a:t>
            </a:r>
            <a:r>
              <a:rPr sz="2000" dirty="0" err="1"/>
              <a:t>받기</a:t>
            </a:r>
            <a:r>
              <a:rPr sz="2000" dirty="0"/>
              <a:t> </a:t>
            </a:r>
            <a:r>
              <a:rPr sz="2000" dirty="0" err="1"/>
              <a:t>위한</a:t>
            </a:r>
            <a:r>
              <a:rPr sz="2000" dirty="0"/>
              <a:t> </a:t>
            </a:r>
            <a:r>
              <a:rPr sz="2000" dirty="0" err="1"/>
              <a:t>표준</a:t>
            </a:r>
            <a:endParaRPr sz="20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20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2000" dirty="0" err="1"/>
              <a:t>보안</a:t>
            </a:r>
            <a:r>
              <a:rPr sz="2000" dirty="0"/>
              <a:t> </a:t>
            </a:r>
            <a:r>
              <a:rPr sz="2000" dirty="0" err="1"/>
              <a:t>프로토콜</a:t>
            </a:r>
            <a:r>
              <a:rPr sz="2000" dirty="0"/>
              <a:t>, </a:t>
            </a:r>
            <a:r>
              <a:rPr sz="2000" dirty="0" err="1"/>
              <a:t>단거리</a:t>
            </a:r>
            <a:r>
              <a:rPr sz="2000" dirty="0"/>
              <a:t>, </a:t>
            </a:r>
            <a:r>
              <a:rPr sz="2000" dirty="0" err="1"/>
              <a:t>저전력</a:t>
            </a:r>
            <a:r>
              <a:rPr sz="2000" dirty="0"/>
              <a:t>, </a:t>
            </a:r>
            <a:r>
              <a:rPr sz="2000" dirty="0" err="1"/>
              <a:t>저비용</a:t>
            </a:r>
            <a:endParaRPr sz="20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20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2000" dirty="0" err="1"/>
              <a:t>유선</a:t>
            </a:r>
            <a:r>
              <a:rPr sz="2000" dirty="0"/>
              <a:t> </a:t>
            </a:r>
            <a:r>
              <a:rPr sz="2000" dirty="0" err="1"/>
              <a:t>통신인</a:t>
            </a:r>
            <a:r>
              <a:rPr sz="2000" dirty="0"/>
              <a:t> </a:t>
            </a:r>
            <a:r>
              <a:rPr sz="2000" dirty="0" err="1"/>
              <a:t>시리얼</a:t>
            </a:r>
            <a:r>
              <a:rPr sz="2000" dirty="0"/>
              <a:t> </a:t>
            </a:r>
            <a:r>
              <a:rPr sz="2000" dirty="0" err="1"/>
              <a:t>통신</a:t>
            </a:r>
            <a:r>
              <a:rPr sz="2000" dirty="0"/>
              <a:t> </a:t>
            </a:r>
            <a:r>
              <a:rPr sz="2000" dirty="0" err="1"/>
              <a:t>인터페이스를</a:t>
            </a:r>
            <a:r>
              <a:rPr sz="2000" dirty="0"/>
              <a:t> </a:t>
            </a:r>
            <a:r>
              <a:rPr sz="2000" dirty="0" err="1"/>
              <a:t>무선으로</a:t>
            </a:r>
            <a:r>
              <a:rPr sz="2000" dirty="0"/>
              <a:t> </a:t>
            </a:r>
            <a:r>
              <a:rPr sz="2000" dirty="0" err="1"/>
              <a:t>대체</a:t>
            </a:r>
            <a:r>
              <a:rPr sz="2000" dirty="0"/>
              <a:t> </a:t>
            </a:r>
            <a:r>
              <a:rPr sz="2000" dirty="0" err="1"/>
              <a:t>가능</a:t>
            </a:r>
            <a:endParaRPr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A3D30F-AF16-4A9E-98AE-1BDDAD8A87C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074681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내용 개체 틀 4" descr="내용 개체 틀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1945" y="2659697"/>
            <a:ext cx="2122766" cy="1876018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제목 1"/>
          <p:cNvSpPr txBox="1">
            <a:spLocks noGrp="1"/>
          </p:cNvSpPr>
          <p:nvPr>
            <p:ph type="title"/>
          </p:nvPr>
        </p:nvSpPr>
        <p:spPr>
          <a:xfrm>
            <a:off x="1385521" y="385429"/>
            <a:ext cx="5043375" cy="561826"/>
          </a:xfrm>
          <a:prstGeom prst="rect">
            <a:avLst/>
          </a:prstGeom>
        </p:spPr>
        <p:txBody>
          <a:bodyPr/>
          <a:lstStyle>
            <a:lvl1pPr>
              <a:defRPr>
                <a:latin typeface="a옛날목욕탕L"/>
                <a:ea typeface="a옛날목욕탕L"/>
                <a:cs typeface="a옛날목욕탕L"/>
                <a:sym typeface="a옛날목욕탕L"/>
              </a:defRPr>
            </a:lvl1pPr>
          </a:lstStyle>
          <a:p>
            <a:r>
              <a:rPr dirty="0"/>
              <a:t>Arduino UNO R3</a:t>
            </a:r>
          </a:p>
        </p:txBody>
      </p:sp>
      <p:sp>
        <p:nvSpPr>
          <p:cNvPr id="20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1971675" y="1601156"/>
            <a:ext cx="5686426" cy="2736226"/>
          </a:xfrm>
          <a:prstGeom prst="rect">
            <a:avLst/>
          </a:prstGeom>
        </p:spPr>
        <p:txBody>
          <a:bodyPr/>
          <a:lstStyle/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800" dirty="0" err="1"/>
              <a:t>시리얼</a:t>
            </a:r>
            <a:r>
              <a:rPr sz="1800" dirty="0"/>
              <a:t> </a:t>
            </a:r>
            <a:r>
              <a:rPr sz="1800" dirty="0" err="1"/>
              <a:t>통신</a:t>
            </a: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800" dirty="0" err="1"/>
              <a:t>마이크로</a:t>
            </a:r>
            <a:r>
              <a:rPr sz="1800" dirty="0"/>
              <a:t> </a:t>
            </a:r>
            <a:r>
              <a:rPr sz="1800" dirty="0" err="1"/>
              <a:t>컨트롤러를</a:t>
            </a:r>
            <a:r>
              <a:rPr sz="1800" dirty="0"/>
              <a:t> </a:t>
            </a:r>
            <a:r>
              <a:rPr sz="1800" dirty="0" err="1"/>
              <a:t>내장한</a:t>
            </a:r>
            <a:r>
              <a:rPr sz="1800" dirty="0"/>
              <a:t> </a:t>
            </a:r>
            <a:r>
              <a:rPr sz="1800" dirty="0" err="1"/>
              <a:t>기기</a:t>
            </a:r>
            <a:r>
              <a:rPr sz="1800" dirty="0"/>
              <a:t> </a:t>
            </a:r>
            <a:r>
              <a:rPr sz="1800" dirty="0" err="1"/>
              <a:t>제어용</a:t>
            </a:r>
            <a:r>
              <a:rPr sz="1800" dirty="0"/>
              <a:t> </a:t>
            </a:r>
            <a:r>
              <a:rPr sz="1800" dirty="0" err="1"/>
              <a:t>기판</a:t>
            </a: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800" dirty="0" err="1"/>
              <a:t>컴퓨터</a:t>
            </a:r>
            <a:r>
              <a:rPr sz="1800" dirty="0"/>
              <a:t> </a:t>
            </a:r>
            <a:r>
              <a:rPr sz="1800" dirty="0" err="1"/>
              <a:t>메인</a:t>
            </a:r>
            <a:r>
              <a:rPr sz="1800" dirty="0"/>
              <a:t> </a:t>
            </a:r>
            <a:r>
              <a:rPr sz="1800" dirty="0" err="1"/>
              <a:t>보드의</a:t>
            </a:r>
            <a:r>
              <a:rPr sz="1800" dirty="0"/>
              <a:t> </a:t>
            </a:r>
            <a:r>
              <a:rPr sz="1800" dirty="0" err="1"/>
              <a:t>단순화된</a:t>
            </a:r>
            <a:r>
              <a:rPr sz="1800" dirty="0"/>
              <a:t> </a:t>
            </a:r>
            <a:r>
              <a:rPr sz="1800" dirty="0" err="1"/>
              <a:t>버전</a:t>
            </a: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800" dirty="0"/>
              <a:t>입/</a:t>
            </a:r>
            <a:r>
              <a:rPr sz="1800" dirty="0" err="1"/>
              <a:t>출력</a:t>
            </a:r>
            <a:r>
              <a:rPr sz="1800" dirty="0"/>
              <a:t> </a:t>
            </a:r>
            <a:r>
              <a:rPr sz="1800" dirty="0" err="1"/>
              <a:t>제어</a:t>
            </a:r>
            <a:endParaRPr sz="1800" dirty="0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2A87F735-92D2-4F97-AC60-E0EAFD28DA5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04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제목 1"/>
          <p:cNvSpPr txBox="1">
            <a:spLocks noGrp="1"/>
          </p:cNvSpPr>
          <p:nvPr>
            <p:ph type="title"/>
          </p:nvPr>
        </p:nvSpPr>
        <p:spPr>
          <a:xfrm>
            <a:off x="1162782" y="365850"/>
            <a:ext cx="6328264" cy="561826"/>
          </a:xfrm>
          <a:prstGeom prst="rect">
            <a:avLst/>
          </a:prstGeom>
        </p:spPr>
        <p:txBody>
          <a:bodyPr/>
          <a:lstStyle>
            <a:lvl1pPr>
              <a:defRPr>
                <a:latin typeface="a옛날목욕탕L"/>
                <a:ea typeface="a옛날목욕탕L"/>
                <a:cs typeface="a옛날목욕탕L"/>
                <a:sym typeface="a옛날목욕탕L"/>
              </a:defRPr>
            </a:lvl1pPr>
          </a:lstStyle>
          <a:p>
            <a:r>
              <a:t>Why HC-06 Bluetooth Module?</a:t>
            </a:r>
          </a:p>
        </p:txBody>
      </p:sp>
      <p:sp>
        <p:nvSpPr>
          <p:cNvPr id="207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1971675" y="1601156"/>
            <a:ext cx="5686426" cy="2736226"/>
          </a:xfrm>
          <a:prstGeom prst="rect">
            <a:avLst/>
          </a:prstGeom>
        </p:spPr>
        <p:txBody>
          <a:bodyPr/>
          <a:lstStyle/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800" dirty="0" err="1"/>
              <a:t>다른</a:t>
            </a:r>
            <a:r>
              <a:rPr sz="1800" dirty="0"/>
              <a:t> </a:t>
            </a:r>
            <a:r>
              <a:rPr sz="1800" dirty="0" err="1"/>
              <a:t>모듈</a:t>
            </a:r>
            <a:r>
              <a:rPr sz="1800" dirty="0"/>
              <a:t> 에 </a:t>
            </a:r>
            <a:r>
              <a:rPr sz="1800" dirty="0" err="1"/>
              <a:t>비해</a:t>
            </a:r>
            <a:r>
              <a:rPr sz="1800" dirty="0"/>
              <a:t> HC-06 의 </a:t>
            </a:r>
            <a:r>
              <a:rPr sz="1800" dirty="0" err="1"/>
              <a:t>장점</a:t>
            </a:r>
            <a:r>
              <a:rPr sz="1800" dirty="0"/>
              <a:t>: </a:t>
            </a:r>
            <a:r>
              <a:rPr sz="1800" dirty="0" err="1"/>
              <a:t>호환성</a:t>
            </a:r>
            <a:r>
              <a:rPr sz="1800" dirty="0"/>
              <a:t>, </a:t>
            </a:r>
            <a:r>
              <a:rPr sz="1800" dirty="0" err="1"/>
              <a:t>가성비</a:t>
            </a:r>
            <a:endParaRPr sz="1800" dirty="0"/>
          </a:p>
        </p:txBody>
      </p:sp>
      <p:pic>
        <p:nvPicPr>
          <p:cNvPr id="208" name="hc-06 사진.jpg" descr="hc-06 사진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9475" y="1695009"/>
            <a:ext cx="2007775" cy="1505832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HC-06 Bluetooth Module"/>
          <p:cNvSpPr txBox="1"/>
          <p:nvPr/>
        </p:nvSpPr>
        <p:spPr>
          <a:xfrm>
            <a:off x="3580946" y="3229000"/>
            <a:ext cx="1989645" cy="280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algn="l" defTabSz="1733973">
              <a:defRPr sz="26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371"/>
              <a:t>HC-06 Bluetooth Module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5FDA2D7C-ECF9-4A1E-94F9-C290DC96EFF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제목 1"/>
          <p:cNvSpPr txBox="1">
            <a:spLocks noGrp="1"/>
          </p:cNvSpPr>
          <p:nvPr>
            <p:ph type="title"/>
          </p:nvPr>
        </p:nvSpPr>
        <p:spPr>
          <a:xfrm>
            <a:off x="1164668" y="386422"/>
            <a:ext cx="5043375" cy="561826"/>
          </a:xfrm>
          <a:prstGeom prst="rect">
            <a:avLst/>
          </a:prstGeom>
        </p:spPr>
        <p:txBody>
          <a:bodyPr/>
          <a:lstStyle>
            <a:lvl1pPr>
              <a:defRPr>
                <a:latin typeface="a옛날목욕탕L"/>
                <a:ea typeface="a옛날목욕탕L"/>
                <a:cs typeface="a옛날목욕탕L"/>
                <a:sym typeface="a옛날목욕탕L"/>
              </a:defRPr>
            </a:lvl1pPr>
          </a:lstStyle>
          <a:p>
            <a:r>
              <a:rPr dirty="0"/>
              <a:t>HC-06 Bluetooth Module</a:t>
            </a:r>
          </a:p>
        </p:txBody>
      </p:sp>
      <p:sp>
        <p:nvSpPr>
          <p:cNvPr id="212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1971675" y="1505250"/>
            <a:ext cx="5686426" cy="2736226"/>
          </a:xfrm>
          <a:prstGeom prst="rect">
            <a:avLst/>
          </a:prstGeom>
        </p:spPr>
        <p:txBody>
          <a:bodyPr/>
          <a:lstStyle/>
          <a:p>
            <a:pPr marL="380266" indent="-361984" defTabSz="832035">
              <a:spcBef>
                <a:spcPts val="527"/>
              </a:spcBef>
              <a:buSzPts val="3200"/>
              <a:defRPr sz="3276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2000" dirty="0"/>
          </a:p>
          <a:p>
            <a:pPr marL="380266" indent="-361984" defTabSz="832035">
              <a:spcBef>
                <a:spcPts val="527"/>
              </a:spcBef>
              <a:buSzPts val="3200"/>
              <a:defRPr sz="3276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2000" dirty="0"/>
          </a:p>
          <a:p>
            <a:pPr marL="380266" indent="-361984" defTabSz="832035">
              <a:spcBef>
                <a:spcPts val="527"/>
              </a:spcBef>
              <a:buSzPts val="3200"/>
              <a:defRPr sz="3276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2000" dirty="0"/>
          </a:p>
          <a:p>
            <a:pPr marL="380266" indent="-361984" defTabSz="832035">
              <a:spcBef>
                <a:spcPts val="527"/>
              </a:spcBef>
              <a:buSzPts val="3200"/>
              <a:defRPr sz="3276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2000" dirty="0"/>
          </a:p>
          <a:p>
            <a:pPr marL="380266" indent="-361984" defTabSz="832035">
              <a:spcBef>
                <a:spcPts val="527"/>
              </a:spcBef>
              <a:buSzPts val="3200"/>
              <a:defRPr sz="3276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2000" dirty="0"/>
          </a:p>
          <a:p>
            <a:pPr marL="380266" indent="-361984" defTabSz="832035">
              <a:spcBef>
                <a:spcPts val="527"/>
              </a:spcBef>
              <a:buSzPts val="3200"/>
              <a:defRPr sz="3276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2000" dirty="0"/>
          </a:p>
          <a:p>
            <a:pPr marL="380266" indent="-361984" defTabSz="832035">
              <a:spcBef>
                <a:spcPts val="527"/>
              </a:spcBef>
              <a:buSzPts val="3200"/>
              <a:defRPr sz="3276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2000" dirty="0"/>
              <a:t>HC-06 </a:t>
            </a:r>
            <a:r>
              <a:rPr sz="2000" dirty="0" err="1"/>
              <a:t>모듈과</a:t>
            </a:r>
            <a:r>
              <a:rPr sz="2000" dirty="0"/>
              <a:t> </a:t>
            </a:r>
            <a:r>
              <a:rPr sz="2000" dirty="0" err="1"/>
              <a:t>아두이노간의</a:t>
            </a:r>
            <a:r>
              <a:rPr sz="2000" dirty="0"/>
              <a:t> </a:t>
            </a:r>
            <a:r>
              <a:rPr sz="2000" dirty="0" err="1"/>
              <a:t>시리얼</a:t>
            </a:r>
            <a:r>
              <a:rPr sz="2000" dirty="0"/>
              <a:t> </a:t>
            </a:r>
            <a:r>
              <a:rPr sz="2000" dirty="0" err="1"/>
              <a:t>통신을</a:t>
            </a:r>
            <a:r>
              <a:rPr sz="2000" dirty="0"/>
              <a:t> </a:t>
            </a:r>
            <a:r>
              <a:rPr sz="2000" dirty="0" err="1"/>
              <a:t>이용하여</a:t>
            </a:r>
            <a:r>
              <a:rPr sz="2000" dirty="0"/>
              <a:t> </a:t>
            </a:r>
            <a:r>
              <a:rPr sz="2000" dirty="0" err="1"/>
              <a:t>데이터</a:t>
            </a:r>
            <a:r>
              <a:rPr sz="2000" dirty="0"/>
              <a:t> </a:t>
            </a:r>
            <a:r>
              <a:rPr sz="2000" dirty="0" err="1"/>
              <a:t>값을</a:t>
            </a:r>
            <a:r>
              <a:rPr sz="2000" dirty="0"/>
              <a:t> </a:t>
            </a:r>
            <a:r>
              <a:rPr sz="2000" dirty="0" err="1"/>
              <a:t>주고</a:t>
            </a:r>
            <a:r>
              <a:rPr sz="2000" dirty="0"/>
              <a:t> </a:t>
            </a:r>
            <a:r>
              <a:rPr sz="2000" dirty="0" err="1"/>
              <a:t>받을</a:t>
            </a:r>
            <a:r>
              <a:rPr sz="2000" dirty="0"/>
              <a:t> 수 </a:t>
            </a:r>
            <a:r>
              <a:rPr sz="2000" dirty="0" err="1"/>
              <a:t>있는</a:t>
            </a:r>
            <a:r>
              <a:rPr sz="2000" dirty="0"/>
              <a:t> </a:t>
            </a:r>
            <a:r>
              <a:rPr sz="2000" dirty="0" err="1"/>
              <a:t>모듈</a:t>
            </a:r>
            <a:endParaRPr sz="2000" dirty="0"/>
          </a:p>
        </p:txBody>
      </p:sp>
      <p:sp>
        <p:nvSpPr>
          <p:cNvPr id="213" name="Arduino via HC-06 Bluetooth Module"/>
          <p:cNvSpPr txBox="1"/>
          <p:nvPr/>
        </p:nvSpPr>
        <p:spPr>
          <a:xfrm>
            <a:off x="3243772" y="3218498"/>
            <a:ext cx="2964271" cy="280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algn="l" defTabSz="1733973">
              <a:defRPr sz="26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371"/>
              <a:t>Arduino via HC-06 Bluetooth Module </a:t>
            </a:r>
          </a:p>
        </p:txBody>
      </p:sp>
      <p:pic>
        <p:nvPicPr>
          <p:cNvPr id="214" name="HC06 (5v).png" descr="HC06 (5v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8556" y="1680536"/>
            <a:ext cx="3600451" cy="126682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AEA7274-F2A1-4DB1-A949-3CC90EFAEE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제목 1"/>
          <p:cNvSpPr txBox="1">
            <a:spLocks noGrp="1"/>
          </p:cNvSpPr>
          <p:nvPr>
            <p:ph type="title"/>
          </p:nvPr>
        </p:nvSpPr>
        <p:spPr>
          <a:xfrm>
            <a:off x="1209675" y="365850"/>
            <a:ext cx="5043375" cy="561826"/>
          </a:xfrm>
          <a:prstGeom prst="rect">
            <a:avLst/>
          </a:prstGeom>
        </p:spPr>
        <p:txBody>
          <a:bodyPr/>
          <a:lstStyle>
            <a:lvl1pPr>
              <a:defRPr>
                <a:latin typeface="a옛날목욕탕L"/>
                <a:ea typeface="a옛날목욕탕L"/>
                <a:cs typeface="a옛날목욕탕L"/>
                <a:sym typeface="a옛날목욕탕L"/>
              </a:defRPr>
            </a:lvl1pPr>
          </a:lstStyle>
          <a:p>
            <a:r>
              <a:rPr dirty="0"/>
              <a:t>HC-06 Specifications</a:t>
            </a:r>
          </a:p>
        </p:txBody>
      </p:sp>
      <p:sp>
        <p:nvSpPr>
          <p:cNvPr id="217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1924782" y="1203637"/>
            <a:ext cx="5686426" cy="2736226"/>
          </a:xfrm>
          <a:prstGeom prst="rect">
            <a:avLst/>
          </a:prstGeom>
        </p:spPr>
        <p:txBody>
          <a:bodyPr/>
          <a:lstStyle/>
          <a:p>
            <a:pPr marL="292512" indent="-278449" defTabSz="640027">
              <a:spcBef>
                <a:spcPts val="369"/>
              </a:spcBef>
              <a:buSzPts val="2500"/>
              <a:defRPr sz="252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600" dirty="0"/>
          </a:p>
          <a:p>
            <a:pPr marL="292512" indent="-278449" defTabSz="640027">
              <a:spcBef>
                <a:spcPts val="369"/>
              </a:spcBef>
              <a:buSzPts val="2500"/>
              <a:defRPr sz="252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600" dirty="0" err="1"/>
              <a:t>통신</a:t>
            </a:r>
            <a:r>
              <a:rPr sz="1600" dirty="0"/>
              <a:t> </a:t>
            </a:r>
            <a:r>
              <a:rPr sz="1600" dirty="0" err="1"/>
              <a:t>방법</a:t>
            </a:r>
            <a:r>
              <a:rPr sz="1600" dirty="0"/>
              <a:t>: </a:t>
            </a:r>
            <a:r>
              <a:rPr sz="1600" dirty="0" err="1"/>
              <a:t>블루투스</a:t>
            </a:r>
            <a:r>
              <a:rPr sz="1600" dirty="0"/>
              <a:t> 2.0 </a:t>
            </a:r>
            <a:r>
              <a:rPr sz="1600" dirty="0" err="1"/>
              <a:t>무선</a:t>
            </a:r>
            <a:r>
              <a:rPr sz="1600" dirty="0"/>
              <a:t> </a:t>
            </a:r>
            <a:r>
              <a:rPr sz="1600" dirty="0" err="1"/>
              <a:t>시리얼</a:t>
            </a:r>
            <a:r>
              <a:rPr sz="1600" dirty="0"/>
              <a:t> </a:t>
            </a:r>
            <a:r>
              <a:rPr sz="1600" dirty="0" err="1"/>
              <a:t>통신</a:t>
            </a:r>
            <a:endParaRPr sz="1600" dirty="0"/>
          </a:p>
          <a:p>
            <a:pPr marL="292512" indent="-278449" defTabSz="640027">
              <a:spcBef>
                <a:spcPts val="369"/>
              </a:spcBef>
              <a:buSzPts val="2500"/>
              <a:defRPr sz="252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600" dirty="0"/>
          </a:p>
          <a:p>
            <a:pPr marL="292512" indent="-278449" defTabSz="640027">
              <a:spcBef>
                <a:spcPts val="369"/>
              </a:spcBef>
              <a:buSzPts val="2500"/>
              <a:defRPr sz="252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600" dirty="0" err="1"/>
              <a:t>동작</a:t>
            </a:r>
            <a:r>
              <a:rPr sz="1600" dirty="0"/>
              <a:t> </a:t>
            </a:r>
            <a:r>
              <a:rPr sz="1600" dirty="0" err="1"/>
              <a:t>범위</a:t>
            </a:r>
            <a:r>
              <a:rPr sz="1600" dirty="0"/>
              <a:t>:~10M</a:t>
            </a:r>
          </a:p>
          <a:p>
            <a:pPr marL="292512" indent="-278449" defTabSz="640027">
              <a:spcBef>
                <a:spcPts val="369"/>
              </a:spcBef>
              <a:buSzPts val="2500"/>
              <a:defRPr sz="252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600" dirty="0"/>
          </a:p>
          <a:p>
            <a:pPr marL="292512" indent="-278449" defTabSz="640027">
              <a:spcBef>
                <a:spcPts val="369"/>
              </a:spcBef>
              <a:buSzPts val="2500"/>
              <a:defRPr sz="252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600" dirty="0" err="1"/>
              <a:t>동작</a:t>
            </a:r>
            <a:r>
              <a:rPr sz="1600" dirty="0"/>
              <a:t> </a:t>
            </a:r>
            <a:r>
              <a:rPr sz="1600" dirty="0" err="1"/>
              <a:t>전원</a:t>
            </a:r>
            <a:r>
              <a:rPr sz="1600" dirty="0"/>
              <a:t>: 3.6~6V</a:t>
            </a:r>
          </a:p>
          <a:p>
            <a:pPr marL="292512" indent="-278449" defTabSz="640027">
              <a:spcBef>
                <a:spcPts val="369"/>
              </a:spcBef>
              <a:buSzPts val="2500"/>
              <a:defRPr sz="252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600" dirty="0"/>
          </a:p>
          <a:p>
            <a:pPr marL="292512" indent="-278449" defTabSz="640027">
              <a:spcBef>
                <a:spcPts val="369"/>
              </a:spcBef>
              <a:buSzPts val="2500"/>
              <a:defRPr sz="252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600" dirty="0" err="1"/>
              <a:t>사용</a:t>
            </a:r>
            <a:r>
              <a:rPr sz="1600" dirty="0"/>
              <a:t> </a:t>
            </a:r>
            <a:r>
              <a:rPr sz="1600" dirty="0" err="1"/>
              <a:t>전력</a:t>
            </a:r>
            <a:r>
              <a:rPr sz="1600" dirty="0"/>
              <a:t>: ~30mA</a:t>
            </a:r>
          </a:p>
          <a:p>
            <a:pPr marL="292512" indent="-278449" defTabSz="640027">
              <a:spcBef>
                <a:spcPts val="369"/>
              </a:spcBef>
              <a:buSzPts val="2500"/>
              <a:defRPr sz="252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600" dirty="0"/>
          </a:p>
          <a:p>
            <a:pPr marL="292512" indent="-278449" defTabSz="640027">
              <a:spcBef>
                <a:spcPts val="369"/>
              </a:spcBef>
              <a:buSzPts val="2500"/>
              <a:defRPr sz="252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600" dirty="0" err="1"/>
              <a:t>모듈</a:t>
            </a:r>
            <a:r>
              <a:rPr sz="1600" dirty="0"/>
              <a:t> </a:t>
            </a:r>
            <a:r>
              <a:rPr sz="1600" dirty="0" err="1"/>
              <a:t>크기</a:t>
            </a:r>
            <a:r>
              <a:rPr sz="1600" dirty="0"/>
              <a:t>: 3.6 x 1.5 cm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2EE00C-B56E-4453-B589-77DDBC3FA88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</a:t>
            </a:r>
            <a:b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 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9" name="Google Shape;129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제목 1"/>
          <p:cNvSpPr txBox="1">
            <a:spLocks noGrp="1"/>
          </p:cNvSpPr>
          <p:nvPr>
            <p:ph type="title"/>
          </p:nvPr>
        </p:nvSpPr>
        <p:spPr>
          <a:xfrm>
            <a:off x="1080721" y="365850"/>
            <a:ext cx="7770202" cy="561826"/>
          </a:xfrm>
          <a:prstGeom prst="rect">
            <a:avLst/>
          </a:prstGeom>
        </p:spPr>
        <p:txBody>
          <a:bodyPr/>
          <a:lstStyle>
            <a:lvl1pPr defTabSz="1473877">
              <a:defRPr sz="3740">
                <a:latin typeface="a옛날목욕탕L"/>
                <a:ea typeface="a옛날목욕탕L"/>
                <a:cs typeface="a옛날목욕탕L"/>
                <a:sym typeface="a옛날목욕탕L"/>
              </a:defRPr>
            </a:lvl1pPr>
          </a:lstStyle>
          <a:p>
            <a:r>
              <a:rPr sz="2400" dirty="0"/>
              <a:t>Connect Android device to Arduino via HC-06</a:t>
            </a:r>
          </a:p>
        </p:txBody>
      </p:sp>
      <p:pic>
        <p:nvPicPr>
          <p:cNvPr id="220" name="핸드폰모양1.jpg" descr="핸드폰모양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9055" y="2081692"/>
            <a:ext cx="691583" cy="1217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HC06 (5v).png" descr="HC06 (5v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6142" y="2386085"/>
            <a:ext cx="2086621" cy="734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블루투스 기호.png" descr="블루투스 기호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7642" y="2396450"/>
            <a:ext cx="443095" cy="713458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Arduino via HC-06"/>
          <p:cNvSpPr txBox="1"/>
          <p:nvPr/>
        </p:nvSpPr>
        <p:spPr>
          <a:xfrm>
            <a:off x="4886142" y="3425515"/>
            <a:ext cx="1768431" cy="280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algn="l" defTabSz="1733973">
              <a:defRPr sz="26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371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Arduino via HC-06</a:t>
            </a:r>
          </a:p>
        </p:txBody>
      </p:sp>
      <p:sp>
        <p:nvSpPr>
          <p:cNvPr id="224" name="Android device"/>
          <p:cNvSpPr txBox="1"/>
          <p:nvPr/>
        </p:nvSpPr>
        <p:spPr>
          <a:xfrm>
            <a:off x="2567305" y="3452256"/>
            <a:ext cx="1475082" cy="280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algn="l" defTabSz="1733973">
              <a:defRPr sz="26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37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 device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12F39968-4A55-4BCF-8322-0A5C930434F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04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제목 1"/>
          <p:cNvSpPr txBox="1">
            <a:spLocks noGrp="1"/>
          </p:cNvSpPr>
          <p:nvPr>
            <p:ph type="title"/>
          </p:nvPr>
        </p:nvSpPr>
        <p:spPr>
          <a:xfrm>
            <a:off x="1100451" y="365850"/>
            <a:ext cx="7879426" cy="561826"/>
          </a:xfrm>
          <a:prstGeom prst="rect">
            <a:avLst/>
          </a:prstGeom>
        </p:spPr>
        <p:txBody>
          <a:bodyPr/>
          <a:lstStyle>
            <a:lvl1pPr defTabSz="1473877">
              <a:defRPr sz="3740">
                <a:latin typeface="a옛날목욕탕L"/>
                <a:ea typeface="a옛날목욕탕L"/>
                <a:cs typeface="a옛날목욕탕L"/>
                <a:sym typeface="a옛날목욕탕L"/>
              </a:defRPr>
            </a:lvl1pPr>
          </a:lstStyle>
          <a:p>
            <a:r>
              <a:rPr sz="2400" dirty="0"/>
              <a:t>Connect Android device to Arduino via HC-06</a:t>
            </a:r>
          </a:p>
        </p:txBody>
      </p:sp>
      <p:pic>
        <p:nvPicPr>
          <p:cNvPr id="227" name="hs-06 안드로이드 연결화면.png" descr="hs-06 안드로이드 연결화며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9593" y="1179163"/>
            <a:ext cx="5636946" cy="3225848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Bluetooth pairing process"/>
          <p:cNvSpPr txBox="1"/>
          <p:nvPr/>
        </p:nvSpPr>
        <p:spPr>
          <a:xfrm>
            <a:off x="3519407" y="4538883"/>
            <a:ext cx="2197317" cy="238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12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Bluetooth pairing process</a:t>
            </a:r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D6CBA5D4-901B-4D70-9CC2-C4BBE77AFBC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04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제목 1"/>
          <p:cNvSpPr txBox="1">
            <a:spLocks noGrp="1"/>
          </p:cNvSpPr>
          <p:nvPr>
            <p:ph type="title"/>
          </p:nvPr>
        </p:nvSpPr>
        <p:spPr>
          <a:xfrm>
            <a:off x="1233121" y="365850"/>
            <a:ext cx="5043375" cy="561826"/>
          </a:xfrm>
          <a:prstGeom prst="rect">
            <a:avLst/>
          </a:prstGeom>
        </p:spPr>
        <p:txBody>
          <a:bodyPr/>
          <a:lstStyle>
            <a:lvl1pPr>
              <a:defRPr>
                <a:latin typeface="a옛날목욕탕L"/>
                <a:ea typeface="a옛날목욕탕L"/>
                <a:cs typeface="a옛날목욕탕L"/>
                <a:sym typeface="a옛날목욕탕L"/>
              </a:defRPr>
            </a:lvl1pPr>
          </a:lstStyle>
          <a:p>
            <a:r>
              <a:rPr dirty="0"/>
              <a:t>Reference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231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975213" y="1431887"/>
            <a:ext cx="7733358" cy="2486241"/>
          </a:xfrm>
          <a:prstGeom prst="rect">
            <a:avLst/>
          </a:prstGeom>
        </p:spPr>
        <p:txBody>
          <a:bodyPr/>
          <a:lstStyle/>
          <a:p>
            <a:pPr marL="0" indent="13058" defTabSz="594310">
              <a:spcBef>
                <a:spcPts val="369"/>
              </a:spcBef>
              <a:buSzTx/>
              <a:buNone/>
              <a:defRPr sz="1950" b="1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400" dirty="0"/>
              <a:t>Bluetooth</a:t>
            </a:r>
          </a:p>
          <a:p>
            <a:pPr marL="0" indent="13058" defTabSz="594310">
              <a:spcBef>
                <a:spcPts val="369"/>
              </a:spcBef>
              <a:buSzTx/>
              <a:buNone/>
              <a:defRPr sz="195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400" dirty="0"/>
              <a:t>:</a:t>
            </a:r>
            <a:r>
              <a:rPr lang="en-US" altLang="ko-KR" sz="1400" dirty="0"/>
              <a:t> </a:t>
            </a:r>
            <a:r>
              <a:rPr sz="1400" u="sng" dirty="0">
                <a:hlinkClick r:id="" action="ppaction://noaction"/>
              </a:rPr>
              <a:t>http://www.hardcopyworld.com/ngine/aduino/index.php/archives/2101</a:t>
            </a:r>
          </a:p>
          <a:p>
            <a:pPr marL="0" indent="13058" defTabSz="594310">
              <a:spcBef>
                <a:spcPts val="369"/>
              </a:spcBef>
              <a:buSzTx/>
              <a:buNone/>
              <a:defRPr sz="195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400" u="sng" dirty="0">
              <a:hlinkClick r:id="" action="ppaction://noaction"/>
            </a:endParaRPr>
          </a:p>
          <a:p>
            <a:pPr marL="0" indent="13058" defTabSz="594310">
              <a:spcBef>
                <a:spcPts val="369"/>
              </a:spcBef>
              <a:buSzTx/>
              <a:buNone/>
              <a:defRPr sz="1950" b="1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400" dirty="0"/>
              <a:t>HC-06</a:t>
            </a:r>
          </a:p>
          <a:p>
            <a:pPr marL="0" indent="13058" defTabSz="594310">
              <a:spcBef>
                <a:spcPts val="369"/>
              </a:spcBef>
              <a:buSzTx/>
              <a:buNone/>
              <a:defRPr sz="195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400" dirty="0"/>
              <a:t>:</a:t>
            </a:r>
            <a:r>
              <a:rPr lang="en-US" altLang="ko-KR" sz="1400" dirty="0"/>
              <a:t> </a:t>
            </a:r>
            <a:r>
              <a:rPr sz="14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2"/>
              </a:rPr>
              <a:t>https://myoungjinkim.github.io/arduino/arduino-hc-06/#%EC%99%9C-%EB%B8%94%EB%A3%A8%ED%88%AC%EC%8A%A4-20</a:t>
            </a:r>
          </a:p>
          <a:p>
            <a:pPr marL="0" indent="13058" defTabSz="594310">
              <a:spcBef>
                <a:spcPts val="369"/>
              </a:spcBef>
              <a:buSzTx/>
              <a:buNone/>
              <a:defRPr sz="195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400" dirty="0"/>
              <a:t>:</a:t>
            </a:r>
            <a:r>
              <a:rPr lang="en-US" altLang="ko-KR" sz="1400" dirty="0"/>
              <a:t> </a:t>
            </a:r>
            <a:r>
              <a:rPr sz="1400" u="sng" dirty="0">
                <a:hlinkClick r:id="" action="ppaction://noaction"/>
              </a:rPr>
              <a:t>https://www.aranacorp.com/en/arduino-and-bluetooth-module-hc-06/</a:t>
            </a:r>
          </a:p>
          <a:p>
            <a:pPr marL="0" indent="13058" defTabSz="594310">
              <a:spcBef>
                <a:spcPts val="369"/>
              </a:spcBef>
              <a:buSzTx/>
              <a:buNone/>
              <a:defRPr sz="195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400" u="sng" dirty="0">
              <a:hlinkClick r:id="" action="ppaction://noaction"/>
            </a:endParaRPr>
          </a:p>
          <a:p>
            <a:pPr marL="0" indent="0" defTabSz="594310">
              <a:spcBef>
                <a:spcPts val="0"/>
              </a:spcBef>
              <a:buClrTx/>
              <a:buSzTx/>
              <a:buNone/>
              <a:defRPr sz="1950" b="1">
                <a:solidFill>
                  <a:srgbClr val="000000"/>
                </a:solidFill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400" dirty="0"/>
              <a:t>Connect Android device to Arduino via HC-06</a:t>
            </a:r>
          </a:p>
          <a:p>
            <a:pPr marL="0" indent="13058" defTabSz="594310">
              <a:spcBef>
                <a:spcPts val="369"/>
              </a:spcBef>
              <a:buSzTx/>
              <a:buNone/>
              <a:defRPr sz="195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400" dirty="0"/>
              <a:t>:</a:t>
            </a:r>
            <a:r>
              <a:rPr lang="en-US" altLang="ko-KR" sz="1400" dirty="0"/>
              <a:t> </a:t>
            </a:r>
            <a:r>
              <a:rPr sz="1400" u="sng" dirty="0">
                <a:hlinkClick r:id="rId3"/>
              </a:rPr>
              <a:t>https://webnautes.tistory.com/848</a:t>
            </a:r>
          </a:p>
          <a:p>
            <a:pPr marL="0" indent="13058" defTabSz="594310">
              <a:spcBef>
                <a:spcPts val="369"/>
              </a:spcBef>
              <a:buSzTx/>
              <a:buNone/>
              <a:defRPr sz="195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400" dirty="0"/>
              <a:t>:</a:t>
            </a:r>
            <a:r>
              <a:rPr lang="en-US" altLang="ko-KR" sz="1400" dirty="0"/>
              <a:t> </a:t>
            </a:r>
            <a:r>
              <a:rPr sz="1400" u="sng" dirty="0">
                <a:hlinkClick r:id="rId4"/>
              </a:rPr>
              <a:t>http://androidsmile.com/index.php/android/connect-android-to-arduino/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7FCBD9-B92A-4AC6-A7F8-75538AC2EE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04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5.</a:t>
            </a:r>
            <a:b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Arduino Output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9" name="Google Shape;129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05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767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Architecture : Arduino Output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4" name="Google Shape;114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05</a:t>
            </a:r>
            <a:endParaRPr b="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70588C-82C1-48CB-825F-B9AC1E6F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8" y="1021950"/>
            <a:ext cx="7518402" cy="3905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C984C1-FC25-4946-9832-073A9DFD2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28" y="1021950"/>
            <a:ext cx="7574400" cy="393770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06E81A-F5AB-4FA3-B3FA-4736DAE09464}"/>
              </a:ext>
            </a:extLst>
          </p:cNvPr>
          <p:cNvSpPr/>
          <p:nvPr/>
        </p:nvSpPr>
        <p:spPr>
          <a:xfrm>
            <a:off x="6802002" y="1944914"/>
            <a:ext cx="957943" cy="957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68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출력 구성도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05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63F1E-A84E-4D48-8B2B-7522A2F6D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409803"/>
            <a:ext cx="7545614" cy="3025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C3EAA-39D9-4239-A2E7-833FADD253C6}"/>
              </a:ext>
            </a:extLst>
          </p:cNvPr>
          <p:cNvSpPr txBox="1"/>
          <p:nvPr/>
        </p:nvSpPr>
        <p:spPr>
          <a:xfrm>
            <a:off x="6241142" y="1632857"/>
            <a:ext cx="341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803AC-D7E1-4D1E-9DF1-475258696A08}"/>
              </a:ext>
            </a:extLst>
          </p:cNvPr>
          <p:cNvSpPr txBox="1"/>
          <p:nvPr/>
        </p:nvSpPr>
        <p:spPr>
          <a:xfrm>
            <a:off x="6241142" y="2448639"/>
            <a:ext cx="341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4919A-A647-44C4-AD6B-A1B55AE3DAEB}"/>
              </a:ext>
            </a:extLst>
          </p:cNvPr>
          <p:cNvSpPr txBox="1"/>
          <p:nvPr/>
        </p:nvSpPr>
        <p:spPr>
          <a:xfrm>
            <a:off x="6241142" y="3442217"/>
            <a:ext cx="341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13919C-78C1-4079-96C6-8A8700F0303C}"/>
              </a:ext>
            </a:extLst>
          </p:cNvPr>
          <p:cNvSpPr txBox="1"/>
          <p:nvPr/>
        </p:nvSpPr>
        <p:spPr>
          <a:xfrm>
            <a:off x="7772399" y="1632856"/>
            <a:ext cx="341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CD6B7-4DA5-4708-9E81-10815FA569A2}"/>
              </a:ext>
            </a:extLst>
          </p:cNvPr>
          <p:cNvSpPr txBox="1"/>
          <p:nvPr/>
        </p:nvSpPr>
        <p:spPr>
          <a:xfrm>
            <a:off x="7768770" y="2448639"/>
            <a:ext cx="341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5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3A7C59-C721-4BC4-9232-BE70F3DEC2CF}"/>
              </a:ext>
            </a:extLst>
          </p:cNvPr>
          <p:cNvSpPr txBox="1"/>
          <p:nvPr/>
        </p:nvSpPr>
        <p:spPr>
          <a:xfrm>
            <a:off x="7768770" y="3442216"/>
            <a:ext cx="341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6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87975F-C223-4EEF-8B25-AB216BE95C33}"/>
              </a:ext>
            </a:extLst>
          </p:cNvPr>
          <p:cNvSpPr txBox="1"/>
          <p:nvPr/>
        </p:nvSpPr>
        <p:spPr>
          <a:xfrm>
            <a:off x="4710792" y="4435796"/>
            <a:ext cx="8699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 점자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7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87371-3C53-436D-B019-E55FE91F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솔레노이드 모터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3F0DD9-E024-4670-860C-D91281347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529" y="1836425"/>
            <a:ext cx="7581900" cy="3648300"/>
          </a:xfrm>
        </p:spPr>
        <p:txBody>
          <a:bodyPr/>
          <a:lstStyle/>
          <a:p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전류를 통해 전자기 형성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전자기를 통한 쇠막대의 움직임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전기에너지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-&gt;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기계에너지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8DBDF2-BE8C-425E-B64F-AAFC3B9378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279F5F-58A6-409B-AEA4-01AE53BE3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48" y="1575169"/>
            <a:ext cx="2286852" cy="28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71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솔레노이드 모터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vs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서보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모터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05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BFE4C168-5470-4281-B5E4-044CC957F40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284515" y="3229429"/>
          <a:ext cx="6932148" cy="1248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6074">
                  <a:extLst>
                    <a:ext uri="{9D8B030D-6E8A-4147-A177-3AD203B41FA5}">
                      <a16:colId xmlns:a16="http://schemas.microsoft.com/office/drawing/2014/main" val="3719932152"/>
                    </a:ext>
                  </a:extLst>
                </a:gridCol>
                <a:gridCol w="3466074">
                  <a:extLst>
                    <a:ext uri="{9D8B030D-6E8A-4147-A177-3AD203B41FA5}">
                      <a16:colId xmlns:a16="http://schemas.microsoft.com/office/drawing/2014/main" val="777308969"/>
                    </a:ext>
                  </a:extLst>
                </a:gridCol>
              </a:tblGrid>
              <a:tr h="31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솔레노이드 모터</a:t>
                      </a:r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서보</a:t>
                      </a: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모터</a:t>
                      </a:r>
                    </a:p>
                  </a:txBody>
                  <a:tcPr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764986"/>
                  </a:ext>
                </a:extLst>
              </a:tr>
              <a:tr h="31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직선 운동에 사용</a:t>
                      </a:r>
                    </a:p>
                  </a:txBody>
                  <a:tcPr>
                    <a:solidFill>
                      <a:srgbClr val="FFC3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회전 운동에 사용</a:t>
                      </a:r>
                    </a:p>
                  </a:txBody>
                  <a:tcPr>
                    <a:solidFill>
                      <a:srgbClr val="FFC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05808"/>
                  </a:ext>
                </a:extLst>
              </a:tr>
              <a:tr h="31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경우의 수 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: 2</a:t>
                      </a:r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FFC3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경우의 수 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: 360</a:t>
                      </a:r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FFC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288988"/>
                  </a:ext>
                </a:extLst>
              </a:tr>
              <a:tr h="31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신뢰성 높음</a:t>
                      </a:r>
                    </a:p>
                  </a:txBody>
                  <a:tcPr>
                    <a:solidFill>
                      <a:srgbClr val="FFC3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신뢰성 낮음</a:t>
                      </a:r>
                    </a:p>
                  </a:txBody>
                  <a:tcPr>
                    <a:solidFill>
                      <a:srgbClr val="FFC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46598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45A1969-185F-42E7-AE77-901862D40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43" y="1829584"/>
            <a:ext cx="1592795" cy="11313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A244C2-2895-47DA-A9EA-92DDCF926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088" y="1829584"/>
            <a:ext cx="1131331" cy="113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87371-3C53-436D-B019-E55FE91F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6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채널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5V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릴레이 모듈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3F0DD9-E024-4670-860C-D91281347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7986" y="1872711"/>
            <a:ext cx="7581900" cy="3648300"/>
          </a:xfrm>
        </p:spPr>
        <p:txBody>
          <a:bodyPr/>
          <a:lstStyle/>
          <a:p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자동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ON/OFF</a:t>
            </a:r>
          </a:p>
          <a:p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낮은 전류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전압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-&gt;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높은 전류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전압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다중 채널의 경우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독립적인 동작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8DBDF2-BE8C-425E-B64F-AAFC3B9378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05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DE16EC-A33E-4EB2-922C-6220FF535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94" y="1582057"/>
            <a:ext cx="2930668" cy="29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43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릴레이 모듈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vs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트랜지스터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05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BFE4C168-5470-4281-B5E4-044CC957F40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284515" y="3229429"/>
          <a:ext cx="6932148" cy="1560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6074">
                  <a:extLst>
                    <a:ext uri="{9D8B030D-6E8A-4147-A177-3AD203B41FA5}">
                      <a16:colId xmlns:a16="http://schemas.microsoft.com/office/drawing/2014/main" val="3719932152"/>
                    </a:ext>
                  </a:extLst>
                </a:gridCol>
                <a:gridCol w="3466074">
                  <a:extLst>
                    <a:ext uri="{9D8B030D-6E8A-4147-A177-3AD203B41FA5}">
                      <a16:colId xmlns:a16="http://schemas.microsoft.com/office/drawing/2014/main" val="777308969"/>
                    </a:ext>
                  </a:extLst>
                </a:gridCol>
              </a:tblGrid>
              <a:tr h="31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릴레이 모듈</a:t>
                      </a:r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트랜지스터</a:t>
                      </a:r>
                    </a:p>
                  </a:txBody>
                  <a:tcPr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764986"/>
                  </a:ext>
                </a:extLst>
              </a:tr>
              <a:tr h="31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상대적으로 느림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(50ms)</a:t>
                      </a:r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FFC3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상대적으로 빠름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(3~4ps)</a:t>
                      </a:r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FFC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05808"/>
                  </a:ext>
                </a:extLst>
              </a:tr>
              <a:tr h="31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자동제어 가능</a:t>
                      </a:r>
                    </a:p>
                  </a:txBody>
                  <a:tcPr>
                    <a:solidFill>
                      <a:srgbClr val="FFC3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자동제어 불가</a:t>
                      </a:r>
                    </a:p>
                  </a:txBody>
                  <a:tcPr>
                    <a:solidFill>
                      <a:srgbClr val="FFC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288988"/>
                  </a:ext>
                </a:extLst>
              </a:tr>
              <a:tr h="31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독립적인 동작</a:t>
                      </a:r>
                    </a:p>
                  </a:txBody>
                  <a:tcPr>
                    <a:solidFill>
                      <a:srgbClr val="FFC3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독립적인 동작 불가</a:t>
                      </a:r>
                    </a:p>
                  </a:txBody>
                  <a:tcPr>
                    <a:solidFill>
                      <a:srgbClr val="FFC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465980"/>
                  </a:ext>
                </a:extLst>
              </a:tr>
              <a:tr h="31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직류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</a:t>
                      </a: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교류 사용</a:t>
                      </a:r>
                    </a:p>
                  </a:txBody>
                  <a:tcPr>
                    <a:solidFill>
                      <a:srgbClr val="FFC3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직류 사용</a:t>
                      </a:r>
                    </a:p>
                  </a:txBody>
                  <a:tcPr>
                    <a:solidFill>
                      <a:srgbClr val="FFC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68768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E0C694F-35D3-49D2-B9EA-DA18DAEBE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293" y="1763485"/>
            <a:ext cx="1209405" cy="12094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464AD1-C096-4512-99FE-F999FF00C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161" y="1860772"/>
            <a:ext cx="1128991" cy="112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50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Architecture : Android Application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70588C-82C1-48CB-825F-B9AC1E6F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8" y="1021950"/>
            <a:ext cx="7518402" cy="390565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91D417C-69C4-4525-9E88-F8C58E14678A}"/>
              </a:ext>
            </a:extLst>
          </p:cNvPr>
          <p:cNvSpPr/>
          <p:nvPr/>
        </p:nvSpPr>
        <p:spPr>
          <a:xfrm>
            <a:off x="2220686" y="1871689"/>
            <a:ext cx="2191658" cy="219165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184;p22">
            <a:extLst>
              <a:ext uri="{FF2B5EF4-FFF2-40B4-BE49-F238E27FC236}">
                <a16:creationId xmlns:a16="http://schemas.microsoft.com/office/drawing/2014/main" id="{A0E48B12-3149-477D-9F43-BEF90240C1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01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03A428-AB07-42C1-B376-779F2B74D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430" y="4041723"/>
            <a:ext cx="754742" cy="754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CDAB40-0869-408A-9DA0-FE4C486FADD4}"/>
              </a:ext>
            </a:extLst>
          </p:cNvPr>
          <p:cNvSpPr txBox="1"/>
          <p:nvPr/>
        </p:nvSpPr>
        <p:spPr>
          <a:xfrm>
            <a:off x="5261430" y="4655206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DynamoDB</a:t>
            </a:r>
            <a:endParaRPr lang="ko-KR" altLang="en-US" sz="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12EE0F2-E57B-4C86-B3D7-C462A56FEFF8}"/>
              </a:ext>
            </a:extLst>
          </p:cNvPr>
          <p:cNvCxnSpPr>
            <a:cxnSpLocks/>
          </p:cNvCxnSpPr>
          <p:nvPr/>
        </p:nvCxnSpPr>
        <p:spPr>
          <a:xfrm>
            <a:off x="4702629" y="4411331"/>
            <a:ext cx="55880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7FBB15-4462-4CCE-9959-0BA7DC65AD8D}"/>
              </a:ext>
            </a:extLst>
          </p:cNvPr>
          <p:cNvCxnSpPr>
            <a:cxnSpLocks/>
          </p:cNvCxnSpPr>
          <p:nvPr/>
        </p:nvCxnSpPr>
        <p:spPr>
          <a:xfrm flipH="1">
            <a:off x="4702629" y="4563731"/>
            <a:ext cx="5442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5859AEB-46B5-4AFC-B5B6-E863B1808DC1}"/>
              </a:ext>
            </a:extLst>
          </p:cNvPr>
          <p:cNvSpPr txBox="1"/>
          <p:nvPr/>
        </p:nvSpPr>
        <p:spPr>
          <a:xfrm>
            <a:off x="4781450" y="4248033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POST</a:t>
            </a:r>
            <a:endParaRPr lang="ko-KR" altLang="en-US" sz="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C512F-B33E-4421-98C8-792A017D4D8C}"/>
              </a:ext>
            </a:extLst>
          </p:cNvPr>
          <p:cNvSpPr txBox="1"/>
          <p:nvPr/>
        </p:nvSpPr>
        <p:spPr>
          <a:xfrm>
            <a:off x="4808701" y="4578262"/>
            <a:ext cx="332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GET</a:t>
            </a:r>
            <a:endParaRPr lang="ko-KR" altLang="en-US" sz="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530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B9DE6-E8C9-4E06-BCCD-223A7FD2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Output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Flow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Chart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29DECB-7431-4F95-A206-D7CC6423B1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05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6A10BB49-D6C9-49E9-A1AB-5B20305D0E99}"/>
              </a:ext>
            </a:extLst>
          </p:cNvPr>
          <p:cNvSpPr/>
          <p:nvPr/>
        </p:nvSpPr>
        <p:spPr>
          <a:xfrm>
            <a:off x="1809325" y="1611565"/>
            <a:ext cx="1589314" cy="409877"/>
          </a:xfrm>
          <a:prstGeom prst="flowChartTermina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시작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D34E75-D6EF-4184-952C-5828A0997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5" y="1494671"/>
            <a:ext cx="838645" cy="643666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61723D07-99F2-4554-9860-4E2143445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2550" y="1857512"/>
            <a:ext cx="358706" cy="358706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DFB2354-0360-4B3A-9251-89FE8FEA78B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970680" y="1816504"/>
            <a:ext cx="8386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1C7E8-6E57-4926-AD3B-67EEF1CBBAFA}"/>
              </a:ext>
            </a:extLst>
          </p:cNvPr>
          <p:cNvSpPr/>
          <p:nvPr/>
        </p:nvSpPr>
        <p:spPr>
          <a:xfrm>
            <a:off x="1809325" y="2333500"/>
            <a:ext cx="1589314" cy="5442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n = 2</a:t>
            </a:r>
          </a:p>
          <a:p>
            <a:pPr algn="ctr"/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i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= 0</a:t>
            </a:r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CC7F8E05-06D4-42E8-8C49-17AD1E6BC92C}"/>
              </a:ext>
            </a:extLst>
          </p:cNvPr>
          <p:cNvSpPr/>
          <p:nvPr/>
        </p:nvSpPr>
        <p:spPr>
          <a:xfrm>
            <a:off x="1809325" y="3189843"/>
            <a:ext cx="1589314" cy="464457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i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== n ?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BB8B4332-FA0B-40E2-9D14-92C72FEC4B11}"/>
              </a:ext>
            </a:extLst>
          </p:cNvPr>
          <p:cNvSpPr/>
          <p:nvPr/>
        </p:nvSpPr>
        <p:spPr>
          <a:xfrm>
            <a:off x="1809325" y="4020458"/>
            <a:ext cx="1589314" cy="409877"/>
          </a:xfrm>
          <a:prstGeom prst="flowChartTermina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종료</a:t>
            </a: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4A6C24EF-4EA5-4BE7-86D7-D3024BB3158F}"/>
              </a:ext>
            </a:extLst>
          </p:cNvPr>
          <p:cNvSpPr/>
          <p:nvPr/>
        </p:nvSpPr>
        <p:spPr>
          <a:xfrm>
            <a:off x="3803166" y="3193799"/>
            <a:ext cx="1572507" cy="464457"/>
          </a:xfrm>
          <a:prstGeom prst="flowChartInputOutp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Braille[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i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]</a:t>
            </a:r>
          </a:p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71CEE3-27FA-4BB1-ADE6-396DD211B44F}"/>
              </a:ext>
            </a:extLst>
          </p:cNvPr>
          <p:cNvSpPr/>
          <p:nvPr/>
        </p:nvSpPr>
        <p:spPr>
          <a:xfrm>
            <a:off x="7326462" y="3195496"/>
            <a:ext cx="1565250" cy="4627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i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++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C660D5E-DD6D-4745-9F26-3A37D392C941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603982" y="2021442"/>
            <a:ext cx="0" cy="3120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F03E19-13B0-4977-A0DB-EB0478199A6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2603982" y="2877785"/>
            <a:ext cx="0" cy="3120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596343F-0917-49FF-B313-62511B9D3E97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603982" y="3654300"/>
            <a:ext cx="0" cy="3661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F00A19F-F22D-4465-A8EF-F7EB8F3A7482}"/>
              </a:ext>
            </a:extLst>
          </p:cNvPr>
          <p:cNvCxnSpPr>
            <a:cxnSpLocks/>
            <a:stCxn id="17" idx="3"/>
            <a:endCxn id="19" idx="2"/>
          </p:cNvCxnSpPr>
          <p:nvPr/>
        </p:nvCxnSpPr>
        <p:spPr>
          <a:xfrm>
            <a:off x="3398639" y="3422072"/>
            <a:ext cx="561778" cy="39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DE746AA-3DD0-4B2B-B492-DDCB10D75566}"/>
              </a:ext>
            </a:extLst>
          </p:cNvPr>
          <p:cNvCxnSpPr>
            <a:cxnSpLocks/>
            <a:stCxn id="20" idx="0"/>
          </p:cNvCxnSpPr>
          <p:nvPr/>
        </p:nvCxnSpPr>
        <p:spPr>
          <a:xfrm rot="16200000" flipV="1">
            <a:off x="5280499" y="366907"/>
            <a:ext cx="152073" cy="550510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8FA7983-3520-40A9-8411-CEE05A92D4AD}"/>
              </a:ext>
            </a:extLst>
          </p:cNvPr>
          <p:cNvSpPr txBox="1"/>
          <p:nvPr/>
        </p:nvSpPr>
        <p:spPr>
          <a:xfrm>
            <a:off x="2199269" y="3654299"/>
            <a:ext cx="478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yes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4B6FD1-F429-4EA4-BEFE-ED44FAC3828E}"/>
              </a:ext>
            </a:extLst>
          </p:cNvPr>
          <p:cNvSpPr txBox="1"/>
          <p:nvPr/>
        </p:nvSpPr>
        <p:spPr>
          <a:xfrm>
            <a:off x="3403453" y="3404257"/>
            <a:ext cx="378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no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6" name="순서도: 데이터 45">
            <a:extLst>
              <a:ext uri="{FF2B5EF4-FFF2-40B4-BE49-F238E27FC236}">
                <a16:creationId xmlns:a16="http://schemas.microsoft.com/office/drawing/2014/main" id="{66CDD090-29F9-4A4F-B713-BCE7964CCE95}"/>
              </a:ext>
            </a:extLst>
          </p:cNvPr>
          <p:cNvSpPr/>
          <p:nvPr/>
        </p:nvSpPr>
        <p:spPr>
          <a:xfrm>
            <a:off x="5532724" y="3189645"/>
            <a:ext cx="1589314" cy="464457"/>
          </a:xfrm>
          <a:prstGeom prst="flowChartInputOutp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‘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버튼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’</a:t>
            </a:r>
          </a:p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입력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751F3CD-7EFE-4E8D-A1C3-8D54401D3625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5201924" y="3421873"/>
            <a:ext cx="489731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149D91B-3EDD-49C6-B5E7-C1670EDD895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933162" y="3421873"/>
            <a:ext cx="393300" cy="50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718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B9DE6-E8C9-4E06-BCCD-223A7FD2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Acting Solenoid Flow Chart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29DECB-7431-4F95-A206-D7CC6423B1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05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6A10BB49-D6C9-49E9-A1AB-5B20305D0E99}"/>
              </a:ext>
            </a:extLst>
          </p:cNvPr>
          <p:cNvSpPr/>
          <p:nvPr/>
        </p:nvSpPr>
        <p:spPr>
          <a:xfrm>
            <a:off x="3280227" y="1145573"/>
            <a:ext cx="1831095" cy="409877"/>
          </a:xfrm>
          <a:prstGeom prst="flowChartTermina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시작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DFB2354-0360-4B3A-9251-89FE8FEA78B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683363" y="1350512"/>
            <a:ext cx="5968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1C7E8-6E57-4926-AD3B-67EEF1CBBAFA}"/>
              </a:ext>
            </a:extLst>
          </p:cNvPr>
          <p:cNvSpPr/>
          <p:nvPr/>
        </p:nvSpPr>
        <p:spPr>
          <a:xfrm>
            <a:off x="3280225" y="1743279"/>
            <a:ext cx="1831095" cy="7003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B1=0	B4=1</a:t>
            </a:r>
          </a:p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B2=0	B5=1</a:t>
            </a:r>
          </a:p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B3=0	B6=0</a:t>
            </a:r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CC7F8E05-06D4-42E8-8C49-17AD1E6BC92C}"/>
              </a:ext>
            </a:extLst>
          </p:cNvPr>
          <p:cNvSpPr/>
          <p:nvPr/>
        </p:nvSpPr>
        <p:spPr>
          <a:xfrm>
            <a:off x="3273221" y="2604299"/>
            <a:ext cx="1831095" cy="464457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B1== 1 ?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BB8B4332-FA0B-40E2-9D14-92C72FEC4B11}"/>
              </a:ext>
            </a:extLst>
          </p:cNvPr>
          <p:cNvSpPr/>
          <p:nvPr/>
        </p:nvSpPr>
        <p:spPr>
          <a:xfrm>
            <a:off x="3280226" y="4435777"/>
            <a:ext cx="1831095" cy="409877"/>
          </a:xfrm>
          <a:prstGeom prst="flowChartTermina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종료</a:t>
            </a: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4A6C24EF-4EA5-4BE7-86D7-D3024BB3158F}"/>
              </a:ext>
            </a:extLst>
          </p:cNvPr>
          <p:cNvSpPr/>
          <p:nvPr/>
        </p:nvSpPr>
        <p:spPr>
          <a:xfrm>
            <a:off x="5444764" y="2604006"/>
            <a:ext cx="1589314" cy="464457"/>
          </a:xfrm>
          <a:prstGeom prst="flowChartInputOutp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B1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C660D5E-DD6D-4745-9F26-3A37D392C941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 flipH="1">
            <a:off x="4195773" y="1555450"/>
            <a:ext cx="2" cy="1878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F03E19-13B0-4977-A0DB-EB0478199A6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4188769" y="2443592"/>
            <a:ext cx="7004" cy="1607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F00A19F-F22D-4465-A8EF-F7EB8F3A7482}"/>
              </a:ext>
            </a:extLst>
          </p:cNvPr>
          <p:cNvCxnSpPr>
            <a:cxnSpLocks/>
            <a:stCxn id="17" idx="3"/>
            <a:endCxn id="19" idx="2"/>
          </p:cNvCxnSpPr>
          <p:nvPr/>
        </p:nvCxnSpPr>
        <p:spPr>
          <a:xfrm flipV="1">
            <a:off x="5104316" y="2836235"/>
            <a:ext cx="499379" cy="2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8FA7983-3520-40A9-8411-CEE05A92D4AD}"/>
              </a:ext>
            </a:extLst>
          </p:cNvPr>
          <p:cNvSpPr txBox="1"/>
          <p:nvPr/>
        </p:nvSpPr>
        <p:spPr>
          <a:xfrm>
            <a:off x="5061901" y="2591803"/>
            <a:ext cx="478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yes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4B6FD1-F429-4EA4-BEFE-ED44FAC3828E}"/>
              </a:ext>
            </a:extLst>
          </p:cNvPr>
          <p:cNvSpPr txBox="1"/>
          <p:nvPr/>
        </p:nvSpPr>
        <p:spPr>
          <a:xfrm flipH="1">
            <a:off x="3813184" y="2983242"/>
            <a:ext cx="398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no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DDE233A-6344-4820-AEA2-0DED8296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352" y="1028248"/>
            <a:ext cx="962694" cy="64452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9617777-440C-4B78-883B-57B1E9311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16" y="2365793"/>
            <a:ext cx="985968" cy="700314"/>
          </a:xfrm>
          <a:prstGeom prst="rect">
            <a:avLst/>
          </a:prstGeom>
        </p:spPr>
      </p:pic>
      <p:sp>
        <p:nvSpPr>
          <p:cNvPr id="57" name="순서도: 판단 56">
            <a:extLst>
              <a:ext uri="{FF2B5EF4-FFF2-40B4-BE49-F238E27FC236}">
                <a16:creationId xmlns:a16="http://schemas.microsoft.com/office/drawing/2014/main" id="{FE3909ED-5772-4C4B-9B90-14AF7E07905A}"/>
              </a:ext>
            </a:extLst>
          </p:cNvPr>
          <p:cNvSpPr/>
          <p:nvPr/>
        </p:nvSpPr>
        <p:spPr>
          <a:xfrm>
            <a:off x="3273221" y="3229463"/>
            <a:ext cx="1831095" cy="464457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B2== 1 ?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8" name="순서도: 데이터 57">
            <a:extLst>
              <a:ext uri="{FF2B5EF4-FFF2-40B4-BE49-F238E27FC236}">
                <a16:creationId xmlns:a16="http://schemas.microsoft.com/office/drawing/2014/main" id="{7134DC8B-878B-428E-9556-F85A7D102FEC}"/>
              </a:ext>
            </a:extLst>
          </p:cNvPr>
          <p:cNvSpPr/>
          <p:nvPr/>
        </p:nvSpPr>
        <p:spPr>
          <a:xfrm>
            <a:off x="5444764" y="3229463"/>
            <a:ext cx="1589314" cy="464457"/>
          </a:xfrm>
          <a:prstGeom prst="flowChartInputOutp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B2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출력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AFEAFFF-F921-41C8-B099-3A6B4449A6C9}"/>
              </a:ext>
            </a:extLst>
          </p:cNvPr>
          <p:cNvCxnSpPr>
            <a:cxnSpLocks/>
            <a:endCxn id="57" idx="0"/>
          </p:cNvCxnSpPr>
          <p:nvPr/>
        </p:nvCxnSpPr>
        <p:spPr>
          <a:xfrm flipH="1">
            <a:off x="4188769" y="3068756"/>
            <a:ext cx="1" cy="1607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E2C681E-8FC2-4DC6-9241-1F2E316D92A1}"/>
              </a:ext>
            </a:extLst>
          </p:cNvPr>
          <p:cNvCxnSpPr>
            <a:cxnSpLocks/>
            <a:stCxn id="57" idx="3"/>
            <a:endCxn id="58" idx="2"/>
          </p:cNvCxnSpPr>
          <p:nvPr/>
        </p:nvCxnSpPr>
        <p:spPr>
          <a:xfrm>
            <a:off x="5104316" y="3461692"/>
            <a:ext cx="49937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2A28F79B-D4CE-41B4-8887-97FE83BBA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16" y="3024143"/>
            <a:ext cx="985968" cy="700314"/>
          </a:xfrm>
          <a:prstGeom prst="rect">
            <a:avLst/>
          </a:prstGeom>
        </p:spPr>
      </p:pic>
      <p:sp>
        <p:nvSpPr>
          <p:cNvPr id="72" name="순서도: 판단 71">
            <a:extLst>
              <a:ext uri="{FF2B5EF4-FFF2-40B4-BE49-F238E27FC236}">
                <a16:creationId xmlns:a16="http://schemas.microsoft.com/office/drawing/2014/main" id="{FFB42E38-4EDD-417F-879E-BB68D3513680}"/>
              </a:ext>
            </a:extLst>
          </p:cNvPr>
          <p:cNvSpPr/>
          <p:nvPr/>
        </p:nvSpPr>
        <p:spPr>
          <a:xfrm>
            <a:off x="3273221" y="3863698"/>
            <a:ext cx="1831095" cy="464457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B6== 1 ?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3" name="순서도: 데이터 72">
            <a:extLst>
              <a:ext uri="{FF2B5EF4-FFF2-40B4-BE49-F238E27FC236}">
                <a16:creationId xmlns:a16="http://schemas.microsoft.com/office/drawing/2014/main" id="{5D4B6935-E215-4449-B229-8588B0808BC0}"/>
              </a:ext>
            </a:extLst>
          </p:cNvPr>
          <p:cNvSpPr/>
          <p:nvPr/>
        </p:nvSpPr>
        <p:spPr>
          <a:xfrm>
            <a:off x="5437759" y="3863698"/>
            <a:ext cx="1589314" cy="464457"/>
          </a:xfrm>
          <a:prstGeom prst="flowChartInputOutp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B6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출력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7A3A615-E22B-4A78-B9F7-7284702D8AD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188770" y="4322542"/>
            <a:ext cx="7004" cy="113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AADE974-64CB-4F6B-8650-74185A0EF12E}"/>
              </a:ext>
            </a:extLst>
          </p:cNvPr>
          <p:cNvCxnSpPr>
            <a:cxnSpLocks/>
            <a:stCxn id="72" idx="3"/>
            <a:endCxn id="73" idx="2"/>
          </p:cNvCxnSpPr>
          <p:nvPr/>
        </p:nvCxnSpPr>
        <p:spPr>
          <a:xfrm>
            <a:off x="5104316" y="4095927"/>
            <a:ext cx="49237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id="{E8CC5E3B-03A5-4277-9F9A-ED8741AAE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16" y="3676489"/>
            <a:ext cx="985968" cy="700314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25684626-D944-4A39-8839-54F10CF0B9E8}"/>
              </a:ext>
            </a:extLst>
          </p:cNvPr>
          <p:cNvSpPr txBox="1"/>
          <p:nvPr/>
        </p:nvSpPr>
        <p:spPr>
          <a:xfrm>
            <a:off x="5064445" y="3204687"/>
            <a:ext cx="478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yes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BC5EA7B-C708-4AF5-841A-358CBE06D39C}"/>
              </a:ext>
            </a:extLst>
          </p:cNvPr>
          <p:cNvSpPr txBox="1"/>
          <p:nvPr/>
        </p:nvSpPr>
        <p:spPr>
          <a:xfrm>
            <a:off x="5061901" y="3842131"/>
            <a:ext cx="478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yes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371FE81-C5EF-4AC0-8B1B-800FE3D0A9F5}"/>
              </a:ext>
            </a:extLst>
          </p:cNvPr>
          <p:cNvSpPr txBox="1"/>
          <p:nvPr/>
        </p:nvSpPr>
        <p:spPr>
          <a:xfrm flipH="1">
            <a:off x="3817870" y="4226611"/>
            <a:ext cx="398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no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B7A6321-EB60-468D-82AA-B3F9F0D3F23F}"/>
              </a:ext>
            </a:extLst>
          </p:cNvPr>
          <p:cNvSpPr txBox="1"/>
          <p:nvPr/>
        </p:nvSpPr>
        <p:spPr>
          <a:xfrm flipH="1">
            <a:off x="4011892" y="3637958"/>
            <a:ext cx="291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…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E3A5C3E-1331-433D-A488-EBC98208484D}"/>
              </a:ext>
            </a:extLst>
          </p:cNvPr>
          <p:cNvCxnSpPr>
            <a:cxnSpLocks/>
            <a:stCxn id="19" idx="3"/>
          </p:cNvCxnSpPr>
          <p:nvPr/>
        </p:nvCxnSpPr>
        <p:spPr>
          <a:xfrm rot="5400000">
            <a:off x="5143450" y="2206531"/>
            <a:ext cx="75109" cy="1798972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82E8514F-5EE8-4358-BD53-FD7C9159DD98}"/>
              </a:ext>
            </a:extLst>
          </p:cNvPr>
          <p:cNvCxnSpPr>
            <a:cxnSpLocks/>
          </p:cNvCxnSpPr>
          <p:nvPr/>
        </p:nvCxnSpPr>
        <p:spPr>
          <a:xfrm rot="5400000">
            <a:off x="5143450" y="2833738"/>
            <a:ext cx="75109" cy="1798972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95C30037-0AFE-403D-B741-26B736FA3E6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00251" y="4353091"/>
            <a:ext cx="1780241" cy="3"/>
          </a:xfrm>
          <a:prstGeom prst="bentConnector3">
            <a:avLst>
              <a:gd name="adj1" fmla="val 451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121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AF1B1-47BA-46DD-A6D8-BA1E1D94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References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7EDF57-11FA-4574-AE57-10E129B3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623" y="1887134"/>
            <a:ext cx="7978947" cy="2271974"/>
          </a:xfrm>
        </p:spPr>
        <p:txBody>
          <a:bodyPr/>
          <a:lstStyle/>
          <a:p>
            <a:pPr marL="38100" indent="0">
              <a:buNone/>
            </a:pP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이용환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이종혁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김민경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박현주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,(2018).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한글 조합을 지원하는 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최소키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입력 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점자키보드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구현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대한전기학회 학술대회 논문집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,(),124-126.</a:t>
            </a:r>
          </a:p>
          <a:p>
            <a:pPr marL="38100" indent="0">
              <a:buNone/>
            </a:pP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김풍민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김상국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하영렬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,(1993).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한글점자번역시스템의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설계 및 구현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한글 및 한국어 정보처리 학술대회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,(),605-629.</a:t>
            </a:r>
          </a:p>
          <a:p>
            <a:pPr marL="38100" indent="0">
              <a:buNone/>
            </a:pP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尹熙盛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黃仁聖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金東洙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尹蘇南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高彰燮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,(2006).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반응표면법을 이용한 최소동작시간을 갖는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DC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솔레노이드 밸브의 형상 최적 설계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전기학회논문지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B,55B(9),449-458.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2F2C4-F734-4271-907C-FCDE942F69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730444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1028475" y="1878227"/>
            <a:ext cx="5220000" cy="16269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6.</a:t>
            </a:r>
            <a:b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Arduino Input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Google Shape;129;p16">
            <a:extLst>
              <a:ext uri="{FF2B5EF4-FFF2-40B4-BE49-F238E27FC236}">
                <a16:creationId xmlns:a16="http://schemas.microsoft.com/office/drawing/2014/main" id="{D8D8FF42-2EF3-406C-9EDF-0C7740CA0C4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06</a:t>
            </a:r>
            <a:endParaRPr 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87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Architecture : Arduino Output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4" name="Google Shape;114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06</a:t>
            </a:r>
            <a:endParaRPr b="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70588C-82C1-48CB-825F-B9AC1E6F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8" y="1021950"/>
            <a:ext cx="7518402" cy="390565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6DED96F-598F-499B-96FE-1640C448A84D}"/>
              </a:ext>
            </a:extLst>
          </p:cNvPr>
          <p:cNvSpPr/>
          <p:nvPr/>
        </p:nvSpPr>
        <p:spPr>
          <a:xfrm>
            <a:off x="5375189" y="2113005"/>
            <a:ext cx="1828800" cy="1828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C7E7B9-BB5B-4F93-874D-9FC0E5DD4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430" y="4041723"/>
            <a:ext cx="754742" cy="754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310CAA-55F4-4480-913D-221E9881E1A0}"/>
              </a:ext>
            </a:extLst>
          </p:cNvPr>
          <p:cNvSpPr txBox="1"/>
          <p:nvPr/>
        </p:nvSpPr>
        <p:spPr>
          <a:xfrm>
            <a:off x="5261430" y="4655206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DynamoDB</a:t>
            </a:r>
            <a:endParaRPr lang="ko-KR" altLang="en-US" sz="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45E5438-73C3-4041-885A-101700CB41E4}"/>
              </a:ext>
            </a:extLst>
          </p:cNvPr>
          <p:cNvCxnSpPr>
            <a:cxnSpLocks/>
          </p:cNvCxnSpPr>
          <p:nvPr/>
        </p:nvCxnSpPr>
        <p:spPr>
          <a:xfrm>
            <a:off x="4702629" y="4411331"/>
            <a:ext cx="55880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DC0A59A-221E-4832-8B8B-030A7641A042}"/>
              </a:ext>
            </a:extLst>
          </p:cNvPr>
          <p:cNvCxnSpPr>
            <a:cxnSpLocks/>
          </p:cNvCxnSpPr>
          <p:nvPr/>
        </p:nvCxnSpPr>
        <p:spPr>
          <a:xfrm flipH="1">
            <a:off x="4702629" y="4563731"/>
            <a:ext cx="5442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D482F6-5906-4FD4-999F-2CFB29DAE943}"/>
              </a:ext>
            </a:extLst>
          </p:cNvPr>
          <p:cNvSpPr txBox="1"/>
          <p:nvPr/>
        </p:nvSpPr>
        <p:spPr>
          <a:xfrm>
            <a:off x="4781450" y="4248033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POST</a:t>
            </a:r>
            <a:endParaRPr lang="ko-KR" altLang="en-US" sz="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5DF0EF-E8CA-4A6A-8728-56E2EAC137B5}"/>
              </a:ext>
            </a:extLst>
          </p:cNvPr>
          <p:cNvSpPr txBox="1"/>
          <p:nvPr/>
        </p:nvSpPr>
        <p:spPr>
          <a:xfrm>
            <a:off x="4808701" y="4578262"/>
            <a:ext cx="332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GET</a:t>
            </a:r>
            <a:endParaRPr lang="ko-KR" altLang="en-US" sz="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765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입력부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Tactile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Button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06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3A7541B-4071-4D85-B059-6CCBC5CD3D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7410" y="3421674"/>
          <a:ext cx="4572002" cy="1241512"/>
        </p:xfrm>
        <a:graphic>
          <a:graphicData uri="http://schemas.openxmlformats.org/drawingml/2006/table">
            <a:tbl>
              <a:tblPr firstRow="1" bandRow="1">
                <a:tableStyleId>{CFBBDE28-FAFE-4748-B777-B27B5C4988D9}</a:tableStyleId>
              </a:tblPr>
              <a:tblGrid>
                <a:gridCol w="2286001">
                  <a:extLst>
                    <a:ext uri="{9D8B030D-6E8A-4147-A177-3AD203B41FA5}">
                      <a16:colId xmlns:a16="http://schemas.microsoft.com/office/drawing/2014/main" val="3117534904"/>
                    </a:ext>
                  </a:extLst>
                </a:gridCol>
                <a:gridCol w="2286001">
                  <a:extLst>
                    <a:ext uri="{9D8B030D-6E8A-4147-A177-3AD203B41FA5}">
                      <a16:colId xmlns:a16="http://schemas.microsoft.com/office/drawing/2014/main" val="3680099080"/>
                    </a:ext>
                  </a:extLst>
                </a:gridCol>
              </a:tblGrid>
              <a:tr h="36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Momentary</a:t>
                      </a:r>
                      <a:endParaRPr lang="ko-KR" altLang="en-US" sz="1200" b="1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FFC3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Maintained</a:t>
                      </a:r>
                      <a:endParaRPr lang="ko-KR" altLang="en-US" sz="1200" b="1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FFC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227860"/>
                  </a:ext>
                </a:extLst>
              </a:tr>
              <a:tr h="3654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눌려 있는 동안 </a:t>
                      </a:r>
                      <a:r>
                        <a:rPr lang="en-US" altLang="ko-KR" sz="11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active</a:t>
                      </a:r>
                      <a:endParaRPr lang="ko-KR" altLang="en-US" sz="11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상태를 계속해서 유지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948344"/>
                  </a:ext>
                </a:extLst>
              </a:tr>
              <a:tr h="510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ex)</a:t>
                      </a:r>
                      <a:r>
                        <a:rPr lang="ko-KR" altLang="en-US" sz="11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키보드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ex) </a:t>
                      </a:r>
                      <a:r>
                        <a:rPr lang="ko-KR" altLang="en-US" sz="11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보통의 전등 스위치</a:t>
                      </a:r>
                      <a:endParaRPr lang="en-US" altLang="ko-KR" sz="11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      ON/OFF </a:t>
                      </a:r>
                      <a:r>
                        <a:rPr lang="ko-KR" altLang="en-US" sz="11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스위치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38077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88C9790-35D4-4BAC-A632-97431A9C56FC}"/>
              </a:ext>
            </a:extLst>
          </p:cNvPr>
          <p:cNvSpPr txBox="1"/>
          <p:nvPr/>
        </p:nvSpPr>
        <p:spPr>
          <a:xfrm>
            <a:off x="1421158" y="1222106"/>
            <a:ext cx="6485308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Tactile button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-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눌렀다가 힘을 빼면 접점이 없어지는 스위치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CECCEE-74CA-4B63-9883-AC875A9B627A}"/>
              </a:ext>
            </a:extLst>
          </p:cNvPr>
          <p:cNvSpPr/>
          <p:nvPr/>
        </p:nvSpPr>
        <p:spPr>
          <a:xfrm>
            <a:off x="1962865" y="1923067"/>
            <a:ext cx="4572000" cy="13565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키보드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키패드에 사용되는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Button Matrices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Momentary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스위치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8"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</a:t>
            </a:r>
            <a:r>
              <a:rPr lang="en-US" altLang="ko-KR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Open: </a:t>
            </a:r>
            <a:r>
              <a:rPr lang="ko-KR" altLang="en-US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전류가 흐른다</a:t>
            </a:r>
            <a:endParaRPr lang="en-US" altLang="ko-KR" sz="11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8">
              <a:lnSpc>
                <a:spcPct val="150000"/>
              </a:lnSpc>
            </a:pPr>
            <a:r>
              <a:rPr lang="en-US" altLang="ko-KR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- Closed: </a:t>
            </a:r>
            <a:r>
              <a:rPr lang="ko-KR" altLang="en-US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전류가 흐르지 않는다</a:t>
            </a:r>
            <a:endParaRPr lang="en-US" altLang="ko-KR" sz="11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8">
              <a:lnSpc>
                <a:spcPct val="150000"/>
              </a:lnSpc>
            </a:pPr>
            <a:endParaRPr lang="en-US" altLang="ko-KR" sz="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201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입력부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Tactile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Button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06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59630-0D56-4F56-81FD-ECBB7DA8F25C}"/>
              </a:ext>
            </a:extLst>
          </p:cNvPr>
          <p:cNvSpPr txBox="1"/>
          <p:nvPr/>
        </p:nvSpPr>
        <p:spPr>
          <a:xfrm>
            <a:off x="1259024" y="1259694"/>
            <a:ext cx="278645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Momentary Tactile Button   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4" name="그림 3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39BC74C2-A53C-48AE-86EA-00679EB85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2" t="21129" r="27218" b="30390"/>
          <a:stretch/>
        </p:blipFill>
        <p:spPr>
          <a:xfrm>
            <a:off x="4445581" y="3368446"/>
            <a:ext cx="1134407" cy="12439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43AF93-C9A6-444F-9D0F-993E36E840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6" t="22354" r="4894" b="22135"/>
          <a:stretch/>
        </p:blipFill>
        <p:spPr>
          <a:xfrm>
            <a:off x="3174055" y="1730256"/>
            <a:ext cx="2227561" cy="13537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48B899C-6DCB-44A3-8399-1D63B10A0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827" y="1856248"/>
            <a:ext cx="954991" cy="954991"/>
          </a:xfrm>
          <a:prstGeom prst="rect">
            <a:avLst/>
          </a:prstGeom>
        </p:spPr>
      </p:pic>
      <p:pic>
        <p:nvPicPr>
          <p:cNvPr id="18" name="그림 17" descr="개체, 앉아있는이(가) 표시된 사진&#10;&#10;자동 생성된 설명">
            <a:extLst>
              <a:ext uri="{FF2B5EF4-FFF2-40B4-BE49-F238E27FC236}">
                <a16:creationId xmlns:a16="http://schemas.microsoft.com/office/drawing/2014/main" id="{901BA15D-1429-4B0A-AC17-A86C23AE43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28" t="15015" r="13427" b="14512"/>
          <a:stretch/>
        </p:blipFill>
        <p:spPr>
          <a:xfrm>
            <a:off x="1259024" y="2212310"/>
            <a:ext cx="1724580" cy="1636935"/>
          </a:xfrm>
          <a:prstGeom prst="rect">
            <a:avLst/>
          </a:prstGeom>
        </p:spPr>
      </p:pic>
      <p:pic>
        <p:nvPicPr>
          <p:cNvPr id="20" name="그림 19" descr="실내, 전자기기이(가) 표시된 사진&#10;&#10;자동 생성된 설명">
            <a:extLst>
              <a:ext uri="{FF2B5EF4-FFF2-40B4-BE49-F238E27FC236}">
                <a16:creationId xmlns:a16="http://schemas.microsoft.com/office/drawing/2014/main" id="{777F3A5A-AE63-4A40-AD32-37251F8AF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2518" y="1856248"/>
            <a:ext cx="1134407" cy="1134407"/>
          </a:xfrm>
          <a:prstGeom prst="rect">
            <a:avLst/>
          </a:prstGeom>
        </p:spPr>
      </p:pic>
      <p:pic>
        <p:nvPicPr>
          <p:cNvPr id="22" name="그림 21" descr="전자기기이(가) 표시된 사진&#10;&#10;자동 생성된 설명">
            <a:extLst>
              <a:ext uri="{FF2B5EF4-FFF2-40B4-BE49-F238E27FC236}">
                <a16:creationId xmlns:a16="http://schemas.microsoft.com/office/drawing/2014/main" id="{9E1DF6B1-2F85-4961-A071-28EF2AE2A6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77" t="26829" r="22649" b="24445"/>
          <a:stretch/>
        </p:blipFill>
        <p:spPr>
          <a:xfrm>
            <a:off x="3469146" y="3275101"/>
            <a:ext cx="662071" cy="595483"/>
          </a:xfrm>
          <a:prstGeom prst="rect">
            <a:avLst/>
          </a:prstGeom>
        </p:spPr>
      </p:pic>
      <p:pic>
        <p:nvPicPr>
          <p:cNvPr id="24" name="그림 23" descr="레고, 장난감, 하늘이(가) 표시된 사진&#10;&#10;자동 생성된 설명">
            <a:extLst>
              <a:ext uri="{FF2B5EF4-FFF2-40B4-BE49-F238E27FC236}">
                <a16:creationId xmlns:a16="http://schemas.microsoft.com/office/drawing/2014/main" id="{ACB5C5A6-CF37-4DB1-A936-ED1830C736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7093" t="17377" r="2146" b="22649"/>
          <a:stretch/>
        </p:blipFill>
        <p:spPr>
          <a:xfrm>
            <a:off x="5932025" y="3103795"/>
            <a:ext cx="2320793" cy="153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887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입력부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Tactile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Button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06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8BA47-053B-49FA-B846-F12BA18E38D7}"/>
              </a:ext>
            </a:extLst>
          </p:cNvPr>
          <p:cNvSpPr txBox="1"/>
          <p:nvPr/>
        </p:nvSpPr>
        <p:spPr>
          <a:xfrm>
            <a:off x="1692618" y="3966461"/>
            <a:ext cx="1843774" cy="377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12 x 12 x 4.3mm 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4F0F8C-0493-443F-84E6-913D5E40FC58}"/>
              </a:ext>
            </a:extLst>
          </p:cNvPr>
          <p:cNvSpPr txBox="1"/>
          <p:nvPr/>
        </p:nvSpPr>
        <p:spPr>
          <a:xfrm>
            <a:off x="4209498" y="2087471"/>
            <a:ext cx="3619902" cy="1393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</a:t>
            </a:r>
            <a:r>
              <a:rPr lang="ko-KR" altLang="en-US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입력부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Tactile button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6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브레드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보드에 연결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입력을 충분히 받을 수 있을 정도의 크기</a:t>
            </a:r>
          </a:p>
        </p:txBody>
      </p:sp>
      <p:pic>
        <p:nvPicPr>
          <p:cNvPr id="16" name="그림 15" descr="전자기기, 앉아있는, 대지, 검은색이(가) 표시된 사진&#10;&#10;자동 생성된 설명">
            <a:extLst>
              <a:ext uri="{FF2B5EF4-FFF2-40B4-BE49-F238E27FC236}">
                <a16:creationId xmlns:a16="http://schemas.microsoft.com/office/drawing/2014/main" id="{C0A7D1F2-DA68-4094-AA58-0C457E656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48" t="9572" r="19374" b="12481"/>
          <a:stretch/>
        </p:blipFill>
        <p:spPr>
          <a:xfrm>
            <a:off x="1552288" y="1825213"/>
            <a:ext cx="2124433" cy="197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20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입력부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Tactile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Button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06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8BA47-053B-49FA-B846-F12BA18E38D7}"/>
              </a:ext>
            </a:extLst>
          </p:cNvPr>
          <p:cNvSpPr txBox="1"/>
          <p:nvPr/>
        </p:nvSpPr>
        <p:spPr>
          <a:xfrm>
            <a:off x="1987711" y="4067224"/>
            <a:ext cx="1725152" cy="377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12 x 12 x 7.3mm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4F0F8C-0493-443F-84E6-913D5E40FC58}"/>
              </a:ext>
            </a:extLst>
          </p:cNvPr>
          <p:cNvSpPr txBox="1"/>
          <p:nvPr/>
        </p:nvSpPr>
        <p:spPr>
          <a:xfrm>
            <a:off x="4966703" y="1685574"/>
            <a:ext cx="3082895" cy="2074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입력부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Enter, Back space, Next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Tactile button 3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입력부와 다른 모양의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button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브레드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보드에 연결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그림 6" descr="벽, 실내이(가) 표시된 사진&#10;&#10;자동 생성된 설명">
            <a:extLst>
              <a:ext uri="{FF2B5EF4-FFF2-40B4-BE49-F238E27FC236}">
                <a16:creationId xmlns:a16="http://schemas.microsoft.com/office/drawing/2014/main" id="{72B6A79B-AE79-4E99-812E-09A866E4E5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94" t="19931" r="8" b="18196"/>
          <a:stretch/>
        </p:blipFill>
        <p:spPr>
          <a:xfrm>
            <a:off x="976864" y="1685574"/>
            <a:ext cx="3746845" cy="23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220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입력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Device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06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644DA5-4C84-45C2-9758-C1BBEA9B0181}"/>
              </a:ext>
            </a:extLst>
          </p:cNvPr>
          <p:cNvSpPr txBox="1"/>
          <p:nvPr/>
        </p:nvSpPr>
        <p:spPr>
          <a:xfrm>
            <a:off x="5039555" y="3042128"/>
            <a:ext cx="2789845" cy="306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Next: 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출력부에 텍스트의 다음 글자 출력 </a:t>
            </a:r>
            <a:endParaRPr lang="en-US" altLang="ko-KR" sz="10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E92824-CBA1-4D51-A729-5D2B4B294BC8}"/>
              </a:ext>
            </a:extLst>
          </p:cNvPr>
          <p:cNvSpPr/>
          <p:nvPr/>
        </p:nvSpPr>
        <p:spPr>
          <a:xfrm>
            <a:off x="5039556" y="1810474"/>
            <a:ext cx="14574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Back space: 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지우기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728B01-B42E-4559-9FA6-4DC2BE9815DE}"/>
              </a:ext>
            </a:extLst>
          </p:cNvPr>
          <p:cNvSpPr/>
          <p:nvPr/>
        </p:nvSpPr>
        <p:spPr>
          <a:xfrm>
            <a:off x="5039556" y="2438644"/>
            <a:ext cx="157767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Enter: 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입력을 완료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EEBEBB-4A5A-44DE-BFBF-A2453AAFC4E0}"/>
              </a:ext>
            </a:extLst>
          </p:cNvPr>
          <p:cNvGrpSpPr/>
          <p:nvPr/>
        </p:nvGrpSpPr>
        <p:grpSpPr>
          <a:xfrm>
            <a:off x="1720464" y="1810474"/>
            <a:ext cx="2253634" cy="2281621"/>
            <a:chOff x="1761476" y="1420975"/>
            <a:chExt cx="2253634" cy="228162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C2389DE-B40D-4C91-8E29-7979B331177B}"/>
                </a:ext>
              </a:extLst>
            </p:cNvPr>
            <p:cNvSpPr/>
            <p:nvPr/>
          </p:nvSpPr>
          <p:spPr>
            <a:xfrm>
              <a:off x="1761476" y="1420975"/>
              <a:ext cx="2253634" cy="22816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36A4713-6590-4DC2-B332-DF5B36C63AAD}"/>
                </a:ext>
              </a:extLst>
            </p:cNvPr>
            <p:cNvGrpSpPr/>
            <p:nvPr/>
          </p:nvGrpSpPr>
          <p:grpSpPr>
            <a:xfrm>
              <a:off x="2313275" y="1668474"/>
              <a:ext cx="676989" cy="1035086"/>
              <a:chOff x="1463363" y="1856946"/>
              <a:chExt cx="676989" cy="1035086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591D643B-FE4D-4E83-9A94-273D84F7E186}"/>
                  </a:ext>
                </a:extLst>
              </p:cNvPr>
              <p:cNvSpPr/>
              <p:nvPr/>
            </p:nvSpPr>
            <p:spPr>
              <a:xfrm>
                <a:off x="1463363" y="1856946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C713224-207E-442A-894E-20B8710017A2}"/>
                  </a:ext>
                </a:extLst>
              </p:cNvPr>
              <p:cNvSpPr/>
              <p:nvPr/>
            </p:nvSpPr>
            <p:spPr>
              <a:xfrm>
                <a:off x="1463363" y="2262473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2290E1FF-AA80-4B18-9A30-1285B85F79FA}"/>
                  </a:ext>
                </a:extLst>
              </p:cNvPr>
              <p:cNvSpPr/>
              <p:nvPr/>
            </p:nvSpPr>
            <p:spPr>
              <a:xfrm>
                <a:off x="1463363" y="2674875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34FFA3CA-F059-4BFE-BBE3-A703CDA8934C}"/>
                  </a:ext>
                </a:extLst>
              </p:cNvPr>
              <p:cNvSpPr/>
              <p:nvPr/>
            </p:nvSpPr>
            <p:spPr>
              <a:xfrm>
                <a:off x="1923195" y="1856946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8A51FEB-B7F5-498D-AB69-7DB0B98E3DE8}"/>
                  </a:ext>
                </a:extLst>
              </p:cNvPr>
              <p:cNvSpPr/>
              <p:nvPr/>
            </p:nvSpPr>
            <p:spPr>
              <a:xfrm>
                <a:off x="1923194" y="2262473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A1038FC-B08A-40AD-9A5D-9FC0D450AED0}"/>
                  </a:ext>
                </a:extLst>
              </p:cNvPr>
              <p:cNvSpPr/>
              <p:nvPr/>
            </p:nvSpPr>
            <p:spPr>
              <a:xfrm>
                <a:off x="1923193" y="2674875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8566CC5-28F2-4768-B5C1-D9207B390A04}"/>
                </a:ext>
              </a:extLst>
            </p:cNvPr>
            <p:cNvSpPr/>
            <p:nvPr/>
          </p:nvSpPr>
          <p:spPr>
            <a:xfrm>
              <a:off x="3342000" y="1760822"/>
              <a:ext cx="264189" cy="26418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1D5C37-146A-474F-A412-40549A1C5770}"/>
                </a:ext>
              </a:extLst>
            </p:cNvPr>
            <p:cNvSpPr/>
            <p:nvPr/>
          </p:nvSpPr>
          <p:spPr>
            <a:xfrm>
              <a:off x="3342000" y="2259024"/>
              <a:ext cx="264189" cy="2641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C68119C-28EF-4AE6-AB67-8E335D6261BA}"/>
                </a:ext>
              </a:extLst>
            </p:cNvPr>
            <p:cNvSpPr/>
            <p:nvPr/>
          </p:nvSpPr>
          <p:spPr>
            <a:xfrm>
              <a:off x="3678555" y="3162577"/>
              <a:ext cx="264189" cy="264189"/>
            </a:xfrm>
            <a:prstGeom prst="rect">
              <a:avLst/>
            </a:prstGeom>
            <a:solidFill>
              <a:srgbClr val="FFC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4B08972D-9F0E-4690-8017-6C721221F147}"/>
                </a:ext>
              </a:extLst>
            </p:cNvPr>
            <p:cNvGrpSpPr/>
            <p:nvPr/>
          </p:nvGrpSpPr>
          <p:grpSpPr>
            <a:xfrm>
              <a:off x="1851011" y="3080045"/>
              <a:ext cx="1755178" cy="438977"/>
              <a:chOff x="1202269" y="3106055"/>
              <a:chExt cx="1919129" cy="479982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7F49D16-1B54-4C0D-92E4-7779E2109888}"/>
                  </a:ext>
                </a:extLst>
              </p:cNvPr>
              <p:cNvGrpSpPr/>
              <p:nvPr/>
            </p:nvGrpSpPr>
            <p:grpSpPr>
              <a:xfrm>
                <a:off x="1202269" y="3106055"/>
                <a:ext cx="1919129" cy="479982"/>
                <a:chOff x="1227078" y="3171406"/>
                <a:chExt cx="1813012" cy="453442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87894604-34F8-45E4-AB3C-1D2D2FF53804}"/>
                    </a:ext>
                  </a:extLst>
                </p:cNvPr>
                <p:cNvGrpSpPr/>
                <p:nvPr/>
              </p:nvGrpSpPr>
              <p:grpSpPr>
                <a:xfrm>
                  <a:off x="1227078" y="3171406"/>
                  <a:ext cx="906884" cy="453442"/>
                  <a:chOff x="1227078" y="3171406"/>
                  <a:chExt cx="906884" cy="453442"/>
                </a:xfrm>
              </p:grpSpPr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B7F17AAA-59AC-4CF3-8A1F-7957902873A7}"/>
                      </a:ext>
                    </a:extLst>
                  </p:cNvPr>
                  <p:cNvSpPr/>
                  <p:nvPr/>
                </p:nvSpPr>
                <p:spPr>
                  <a:xfrm>
                    <a:off x="1227078" y="3171406"/>
                    <a:ext cx="453442" cy="45344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5DC2B06C-EAC5-4BC3-A027-ABFC77FD801B}"/>
                      </a:ext>
                    </a:extLst>
                  </p:cNvPr>
                  <p:cNvSpPr/>
                  <p:nvPr/>
                </p:nvSpPr>
                <p:spPr>
                  <a:xfrm>
                    <a:off x="1680520" y="3171406"/>
                    <a:ext cx="453442" cy="45344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7BB7F77A-D610-4D3E-937A-EAC17EA91D04}"/>
                    </a:ext>
                  </a:extLst>
                </p:cNvPr>
                <p:cNvGrpSpPr/>
                <p:nvPr/>
              </p:nvGrpSpPr>
              <p:grpSpPr>
                <a:xfrm>
                  <a:off x="2133206" y="3171406"/>
                  <a:ext cx="906884" cy="453442"/>
                  <a:chOff x="1227078" y="3171406"/>
                  <a:chExt cx="906884" cy="453442"/>
                </a:xfrm>
              </p:grpSpPr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75D4DB0C-4E00-4F21-A02C-451B2AF2C4DC}"/>
                      </a:ext>
                    </a:extLst>
                  </p:cNvPr>
                  <p:cNvSpPr/>
                  <p:nvPr/>
                </p:nvSpPr>
                <p:spPr>
                  <a:xfrm>
                    <a:off x="1227078" y="3171406"/>
                    <a:ext cx="453442" cy="45344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66C1226-1606-48A4-B8FA-7AFBB060B8A9}"/>
                      </a:ext>
                    </a:extLst>
                  </p:cNvPr>
                  <p:cNvSpPr/>
                  <p:nvPr/>
                </p:nvSpPr>
                <p:spPr>
                  <a:xfrm>
                    <a:off x="1680520" y="3171406"/>
                    <a:ext cx="453442" cy="45344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30623D5-6DC7-45F2-9367-596A2985C2A3}"/>
                  </a:ext>
                </a:extLst>
              </p:cNvPr>
              <p:cNvGrpSpPr/>
              <p:nvPr/>
            </p:nvGrpSpPr>
            <p:grpSpPr>
              <a:xfrm>
                <a:off x="1342031" y="3173421"/>
                <a:ext cx="194796" cy="344687"/>
                <a:chOff x="5617029" y="2779580"/>
                <a:chExt cx="194796" cy="344687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345F191-E4B1-4709-B6CE-DB4E43C64124}"/>
                    </a:ext>
                  </a:extLst>
                </p:cNvPr>
                <p:cNvSpPr/>
                <p:nvPr/>
              </p:nvSpPr>
              <p:spPr>
                <a:xfrm>
                  <a:off x="5617029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CF1EF8D7-E45B-45A8-B5D5-C86DD03F2537}"/>
                    </a:ext>
                  </a:extLst>
                </p:cNvPr>
                <p:cNvSpPr/>
                <p:nvPr/>
              </p:nvSpPr>
              <p:spPr>
                <a:xfrm>
                  <a:off x="5756824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62EFF62B-CEFA-4C9B-941E-87A4F41BD654}"/>
                    </a:ext>
                  </a:extLst>
                </p:cNvPr>
                <p:cNvSpPr/>
                <p:nvPr/>
              </p:nvSpPr>
              <p:spPr>
                <a:xfrm>
                  <a:off x="5617029" y="291939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B80F00C0-6508-424A-99B9-3E64411BCD1C}"/>
                    </a:ext>
                  </a:extLst>
                </p:cNvPr>
                <p:cNvSpPr/>
                <p:nvPr/>
              </p:nvSpPr>
              <p:spPr>
                <a:xfrm>
                  <a:off x="5756824" y="2919389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FC18B954-0538-4ED4-82B0-75BE6FF042E1}"/>
                    </a:ext>
                  </a:extLst>
                </p:cNvPr>
                <p:cNvSpPr/>
                <p:nvPr/>
              </p:nvSpPr>
              <p:spPr>
                <a:xfrm>
                  <a:off x="5617029" y="3069266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0BF0881C-284E-4698-A5D6-6F8921267B6F}"/>
                    </a:ext>
                  </a:extLst>
                </p:cNvPr>
                <p:cNvSpPr/>
                <p:nvPr/>
              </p:nvSpPr>
              <p:spPr>
                <a:xfrm>
                  <a:off x="5756824" y="3069265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D5750CB4-DC45-4CEE-9D8E-D454B3FE8D6A}"/>
                  </a:ext>
                </a:extLst>
              </p:cNvPr>
              <p:cNvGrpSpPr/>
              <p:nvPr/>
            </p:nvGrpSpPr>
            <p:grpSpPr>
              <a:xfrm>
                <a:off x="2304767" y="3173421"/>
                <a:ext cx="194796" cy="344687"/>
                <a:chOff x="5617029" y="2779580"/>
                <a:chExt cx="194796" cy="344687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25C754C4-68A6-42B7-A780-3FA991E2B891}"/>
                    </a:ext>
                  </a:extLst>
                </p:cNvPr>
                <p:cNvSpPr/>
                <p:nvPr/>
              </p:nvSpPr>
              <p:spPr>
                <a:xfrm>
                  <a:off x="5617029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B47AF933-BFD0-4F06-92AF-4634EFD9C208}"/>
                    </a:ext>
                  </a:extLst>
                </p:cNvPr>
                <p:cNvSpPr/>
                <p:nvPr/>
              </p:nvSpPr>
              <p:spPr>
                <a:xfrm>
                  <a:off x="5756824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B115E97F-71E1-4B47-AE30-E2375DCD0EBF}"/>
                    </a:ext>
                  </a:extLst>
                </p:cNvPr>
                <p:cNvSpPr/>
                <p:nvPr/>
              </p:nvSpPr>
              <p:spPr>
                <a:xfrm>
                  <a:off x="5617029" y="291939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8CB13F60-6331-4472-A3A1-EA982BB805F8}"/>
                    </a:ext>
                  </a:extLst>
                </p:cNvPr>
                <p:cNvSpPr/>
                <p:nvPr/>
              </p:nvSpPr>
              <p:spPr>
                <a:xfrm>
                  <a:off x="5756824" y="2919389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AC683A49-B3A9-4B1C-AD20-F877F2C9A681}"/>
                    </a:ext>
                  </a:extLst>
                </p:cNvPr>
                <p:cNvSpPr/>
                <p:nvPr/>
              </p:nvSpPr>
              <p:spPr>
                <a:xfrm>
                  <a:off x="5617029" y="3069266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47D578A-C072-4F7E-B645-B911B5956689}"/>
                    </a:ext>
                  </a:extLst>
                </p:cNvPr>
                <p:cNvSpPr/>
                <p:nvPr/>
              </p:nvSpPr>
              <p:spPr>
                <a:xfrm>
                  <a:off x="5756824" y="3069265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6A6332CF-FE1F-433A-8144-CB531CB9D795}"/>
                  </a:ext>
                </a:extLst>
              </p:cNvPr>
              <p:cNvGrpSpPr/>
              <p:nvPr/>
            </p:nvGrpSpPr>
            <p:grpSpPr>
              <a:xfrm>
                <a:off x="2786135" y="3173421"/>
                <a:ext cx="194796" cy="344687"/>
                <a:chOff x="5617029" y="2779580"/>
                <a:chExt cx="194796" cy="344687"/>
              </a:xfrm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AAE9334C-07FE-46D1-A920-73E9884B3BEF}"/>
                    </a:ext>
                  </a:extLst>
                </p:cNvPr>
                <p:cNvSpPr/>
                <p:nvPr/>
              </p:nvSpPr>
              <p:spPr>
                <a:xfrm>
                  <a:off x="5617029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93F41EDA-BF92-45DC-843F-C3BADF939A57}"/>
                    </a:ext>
                  </a:extLst>
                </p:cNvPr>
                <p:cNvSpPr/>
                <p:nvPr/>
              </p:nvSpPr>
              <p:spPr>
                <a:xfrm>
                  <a:off x="5756824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114A445-CCB7-4544-86C2-4A6310812475}"/>
                    </a:ext>
                  </a:extLst>
                </p:cNvPr>
                <p:cNvSpPr/>
                <p:nvPr/>
              </p:nvSpPr>
              <p:spPr>
                <a:xfrm>
                  <a:off x="5617029" y="291939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2516EE30-1BBE-4C6A-A7C2-CC8D51660A0C}"/>
                    </a:ext>
                  </a:extLst>
                </p:cNvPr>
                <p:cNvSpPr/>
                <p:nvPr/>
              </p:nvSpPr>
              <p:spPr>
                <a:xfrm>
                  <a:off x="5756824" y="2919389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602233ED-E58E-49BD-91B5-45A7F8792FAC}"/>
                    </a:ext>
                  </a:extLst>
                </p:cNvPr>
                <p:cNvSpPr/>
                <p:nvPr/>
              </p:nvSpPr>
              <p:spPr>
                <a:xfrm>
                  <a:off x="5617029" y="3069266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43C410A3-0377-4413-857F-AF75AD6C6B02}"/>
                    </a:ext>
                  </a:extLst>
                </p:cNvPr>
                <p:cNvSpPr/>
                <p:nvPr/>
              </p:nvSpPr>
              <p:spPr>
                <a:xfrm>
                  <a:off x="5756824" y="3069265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455B8DE3-9D85-44BC-9158-7EBB063A9858}"/>
                  </a:ext>
                </a:extLst>
              </p:cNvPr>
              <p:cNvGrpSpPr/>
              <p:nvPr/>
            </p:nvGrpSpPr>
            <p:grpSpPr>
              <a:xfrm>
                <a:off x="1823399" y="3173421"/>
                <a:ext cx="194796" cy="344687"/>
                <a:chOff x="5617029" y="2779580"/>
                <a:chExt cx="194796" cy="344687"/>
              </a:xfrm>
            </p:grpSpPr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06509654-1661-4591-A8C4-4E30A3B3B173}"/>
                    </a:ext>
                  </a:extLst>
                </p:cNvPr>
                <p:cNvSpPr/>
                <p:nvPr/>
              </p:nvSpPr>
              <p:spPr>
                <a:xfrm>
                  <a:off x="5617029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04C0CD7D-4570-4E6D-9E4A-529239333631}"/>
                    </a:ext>
                  </a:extLst>
                </p:cNvPr>
                <p:cNvSpPr/>
                <p:nvPr/>
              </p:nvSpPr>
              <p:spPr>
                <a:xfrm>
                  <a:off x="5756824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A8FC7D81-AD23-412D-9BF1-B356C1E5E141}"/>
                    </a:ext>
                  </a:extLst>
                </p:cNvPr>
                <p:cNvSpPr/>
                <p:nvPr/>
              </p:nvSpPr>
              <p:spPr>
                <a:xfrm>
                  <a:off x="5617029" y="291939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7696D7B1-527F-4574-8077-5AEC68A784C2}"/>
                    </a:ext>
                  </a:extLst>
                </p:cNvPr>
                <p:cNvSpPr/>
                <p:nvPr/>
              </p:nvSpPr>
              <p:spPr>
                <a:xfrm>
                  <a:off x="5756824" y="2919389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604A69C9-2440-4FD0-A15D-2D5D2BC61B02}"/>
                    </a:ext>
                  </a:extLst>
                </p:cNvPr>
                <p:cNvSpPr/>
                <p:nvPr/>
              </p:nvSpPr>
              <p:spPr>
                <a:xfrm>
                  <a:off x="5617029" y="3069266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E524FD2D-236A-4569-855C-657D647BE561}"/>
                    </a:ext>
                  </a:extLst>
                </p:cNvPr>
                <p:cNvSpPr/>
                <p:nvPr/>
              </p:nvSpPr>
              <p:spPr>
                <a:xfrm>
                  <a:off x="5756824" y="3069265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1A8AF53-61B9-4ADC-8DA7-539E58A719E2}"/>
              </a:ext>
            </a:extLst>
          </p:cNvPr>
          <p:cNvSpPr/>
          <p:nvPr/>
        </p:nvSpPr>
        <p:spPr>
          <a:xfrm>
            <a:off x="4582770" y="1786820"/>
            <a:ext cx="308919" cy="3089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963937-A710-4742-A08D-7D49B645B34A}"/>
              </a:ext>
            </a:extLst>
          </p:cNvPr>
          <p:cNvSpPr/>
          <p:nvPr/>
        </p:nvSpPr>
        <p:spPr>
          <a:xfrm>
            <a:off x="4582770" y="2421306"/>
            <a:ext cx="308919" cy="3089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2F94B09-0614-472A-8D35-597B8BDE0604}"/>
              </a:ext>
            </a:extLst>
          </p:cNvPr>
          <p:cNvSpPr/>
          <p:nvPr/>
        </p:nvSpPr>
        <p:spPr>
          <a:xfrm>
            <a:off x="4582769" y="3055791"/>
            <a:ext cx="308919" cy="308919"/>
          </a:xfrm>
          <a:prstGeom prst="rect">
            <a:avLst/>
          </a:prstGeom>
          <a:solidFill>
            <a:srgbClr val="FFC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5EA383-F527-494C-933F-9D2DDB11345A}"/>
              </a:ext>
            </a:extLst>
          </p:cNvPr>
          <p:cNvSpPr/>
          <p:nvPr/>
        </p:nvSpPr>
        <p:spPr>
          <a:xfrm>
            <a:off x="4600578" y="3787122"/>
            <a:ext cx="438978" cy="4389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DBC88B8-8629-49B6-A630-66656DDE4002}"/>
              </a:ext>
            </a:extLst>
          </p:cNvPr>
          <p:cNvSpPr/>
          <p:nvPr/>
        </p:nvSpPr>
        <p:spPr>
          <a:xfrm>
            <a:off x="4738684" y="3843245"/>
            <a:ext cx="50302" cy="50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2D76657-36A1-48C0-B590-52A9B3B2D8A8}"/>
              </a:ext>
            </a:extLst>
          </p:cNvPr>
          <p:cNvSpPr/>
          <p:nvPr/>
        </p:nvSpPr>
        <p:spPr>
          <a:xfrm>
            <a:off x="4866537" y="3843245"/>
            <a:ext cx="50302" cy="50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FC1E7B9-89CF-4964-BF22-9BE03EEB4ACA}"/>
              </a:ext>
            </a:extLst>
          </p:cNvPr>
          <p:cNvSpPr/>
          <p:nvPr/>
        </p:nvSpPr>
        <p:spPr>
          <a:xfrm>
            <a:off x="4738684" y="3971111"/>
            <a:ext cx="50302" cy="50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A9B66C3-43D9-4D18-A31E-BF9B0AA4056A}"/>
              </a:ext>
            </a:extLst>
          </p:cNvPr>
          <p:cNvSpPr/>
          <p:nvPr/>
        </p:nvSpPr>
        <p:spPr>
          <a:xfrm>
            <a:off x="4866537" y="3971110"/>
            <a:ext cx="50302" cy="50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F485CB65-F7E0-4772-9089-B95A82AE0458}"/>
              </a:ext>
            </a:extLst>
          </p:cNvPr>
          <p:cNvSpPr/>
          <p:nvPr/>
        </p:nvSpPr>
        <p:spPr>
          <a:xfrm>
            <a:off x="4738684" y="4098604"/>
            <a:ext cx="50302" cy="50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19B9FBD-C21D-45D4-8F04-4B3E76A6AA3A}"/>
              </a:ext>
            </a:extLst>
          </p:cNvPr>
          <p:cNvSpPr/>
          <p:nvPr/>
        </p:nvSpPr>
        <p:spPr>
          <a:xfrm>
            <a:off x="4866537" y="4098603"/>
            <a:ext cx="50302" cy="50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76B2811-A378-4826-848B-BF0DBA994409}"/>
              </a:ext>
            </a:extLst>
          </p:cNvPr>
          <p:cNvSpPr txBox="1"/>
          <p:nvPr/>
        </p:nvSpPr>
        <p:spPr>
          <a:xfrm>
            <a:off x="5117106" y="3812797"/>
            <a:ext cx="2183752" cy="306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</a:t>
            </a:r>
            <a:r>
              <a:rPr lang="ko-KR" altLang="en-US" sz="105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출력부</a:t>
            </a:r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변환된 점자 출력</a:t>
            </a:r>
            <a:endParaRPr lang="en-US" altLang="ko-KR" sz="10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56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스마트폰 운영체제 사용 현황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iOS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vs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01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114762-2175-4F4E-A4D1-49B0A1EF4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974"/>
          <a:stretch/>
        </p:blipFill>
        <p:spPr>
          <a:xfrm>
            <a:off x="202367" y="1226072"/>
            <a:ext cx="5371743" cy="35491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554737-0718-4EB6-AB06-2F0E4B10457E}"/>
              </a:ext>
            </a:extLst>
          </p:cNvPr>
          <p:cNvSpPr txBox="1"/>
          <p:nvPr/>
        </p:nvSpPr>
        <p:spPr>
          <a:xfrm>
            <a:off x="5574110" y="1667892"/>
            <a:ext cx="316577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2018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년까지 국내 스마트폰 시장에서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사용 비율이 더 높게 나타남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이러한 차이는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연령별 비교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 더 두드러지게 나타남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40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대 이상의 시청각 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시각 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청각장애인분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들이 더 많이 계신 현실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b="1" i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“</a:t>
            </a:r>
            <a:r>
              <a:rPr lang="ko-KR" altLang="en-US" b="1" i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안드로이드를 활용하는 것이 </a:t>
            </a:r>
            <a:r>
              <a:rPr lang="ko-KR" altLang="en-US" b="1" i="1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더 많은 사용자</a:t>
            </a:r>
            <a:r>
              <a:rPr lang="ko-KR" altLang="en-US" b="1" i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들을 공략할 수 있는 선택＂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A11A8B-610D-477B-AE24-41127EB96E49}"/>
              </a:ext>
            </a:extLst>
          </p:cNvPr>
          <p:cNvSpPr/>
          <p:nvPr/>
        </p:nvSpPr>
        <p:spPr>
          <a:xfrm>
            <a:off x="2217133" y="4209143"/>
            <a:ext cx="1810581" cy="566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입력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Device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06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4856AC3-81F6-44BD-B204-7F58EB6B8D00}"/>
              </a:ext>
            </a:extLst>
          </p:cNvPr>
          <p:cNvSpPr/>
          <p:nvPr/>
        </p:nvSpPr>
        <p:spPr>
          <a:xfrm>
            <a:off x="4992097" y="2571750"/>
            <a:ext cx="741443" cy="9466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367B271F-AB67-436F-A02E-7255DAF88FCC}"/>
              </a:ext>
            </a:extLst>
          </p:cNvPr>
          <p:cNvSpPr/>
          <p:nvPr/>
        </p:nvSpPr>
        <p:spPr>
          <a:xfrm>
            <a:off x="4168311" y="2885471"/>
            <a:ext cx="601447" cy="261610"/>
          </a:xfrm>
          <a:prstGeom prst="rightArrow">
            <a:avLst/>
          </a:prstGeom>
          <a:solidFill>
            <a:srgbClr val="FF8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3B7BE96-CC07-4672-A66A-3733A30BCF6A}"/>
              </a:ext>
            </a:extLst>
          </p:cNvPr>
          <p:cNvGrpSpPr/>
          <p:nvPr/>
        </p:nvGrpSpPr>
        <p:grpSpPr>
          <a:xfrm>
            <a:off x="5152821" y="2704507"/>
            <a:ext cx="448485" cy="685714"/>
            <a:chOff x="1463363" y="1856946"/>
            <a:chExt cx="676989" cy="1035086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65ABDA1-3804-48D8-9709-39A543DAE6AB}"/>
                </a:ext>
              </a:extLst>
            </p:cNvPr>
            <p:cNvSpPr/>
            <p:nvPr/>
          </p:nvSpPr>
          <p:spPr>
            <a:xfrm>
              <a:off x="1463363" y="1856946"/>
              <a:ext cx="217157" cy="21715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14CCAA64-C180-4286-94C6-4446A31B117A}"/>
                </a:ext>
              </a:extLst>
            </p:cNvPr>
            <p:cNvSpPr/>
            <p:nvPr/>
          </p:nvSpPr>
          <p:spPr>
            <a:xfrm>
              <a:off x="1463363" y="2262473"/>
              <a:ext cx="217157" cy="217157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9446D00C-C3FF-4E93-8B6D-DDF9567726FF}"/>
                </a:ext>
              </a:extLst>
            </p:cNvPr>
            <p:cNvSpPr/>
            <p:nvPr/>
          </p:nvSpPr>
          <p:spPr>
            <a:xfrm>
              <a:off x="1463363" y="2674875"/>
              <a:ext cx="217157" cy="217157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69A34C4D-BC8D-4376-BD0A-5123F6DD87D1}"/>
                </a:ext>
              </a:extLst>
            </p:cNvPr>
            <p:cNvSpPr/>
            <p:nvPr/>
          </p:nvSpPr>
          <p:spPr>
            <a:xfrm>
              <a:off x="1923195" y="1856946"/>
              <a:ext cx="217157" cy="21715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B2125022-3BCC-4785-9DCA-E3EC8268E798}"/>
                </a:ext>
              </a:extLst>
            </p:cNvPr>
            <p:cNvSpPr/>
            <p:nvPr/>
          </p:nvSpPr>
          <p:spPr>
            <a:xfrm>
              <a:off x="1923194" y="2262473"/>
              <a:ext cx="217157" cy="217157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9B82B37F-692D-4BBB-91E5-2CC9091E093A}"/>
                </a:ext>
              </a:extLst>
            </p:cNvPr>
            <p:cNvSpPr/>
            <p:nvPr/>
          </p:nvSpPr>
          <p:spPr>
            <a:xfrm>
              <a:off x="1923193" y="2674875"/>
              <a:ext cx="217157" cy="217157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9DC9273-DB4E-42F8-945F-620EF8380248}"/>
              </a:ext>
            </a:extLst>
          </p:cNvPr>
          <p:cNvSpPr/>
          <p:nvPr/>
        </p:nvSpPr>
        <p:spPr>
          <a:xfrm>
            <a:off x="5827912" y="2582315"/>
            <a:ext cx="86497" cy="94667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8342842-9102-4DC5-B4D8-252116881967}"/>
              </a:ext>
            </a:extLst>
          </p:cNvPr>
          <p:cNvGrpSpPr/>
          <p:nvPr/>
        </p:nvGrpSpPr>
        <p:grpSpPr>
          <a:xfrm>
            <a:off x="6008781" y="2575652"/>
            <a:ext cx="741443" cy="946674"/>
            <a:chOff x="6721678" y="1522856"/>
            <a:chExt cx="741443" cy="94667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29F070C-706E-408E-89BD-3311AF5BF70C}"/>
                </a:ext>
              </a:extLst>
            </p:cNvPr>
            <p:cNvSpPr/>
            <p:nvPr/>
          </p:nvSpPr>
          <p:spPr>
            <a:xfrm>
              <a:off x="6721678" y="1522856"/>
              <a:ext cx="741443" cy="9466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B2B17082-0231-4E5F-A6DB-497E96DD2690}"/>
                </a:ext>
              </a:extLst>
            </p:cNvPr>
            <p:cNvGrpSpPr/>
            <p:nvPr/>
          </p:nvGrpSpPr>
          <p:grpSpPr>
            <a:xfrm>
              <a:off x="6882402" y="1655613"/>
              <a:ext cx="448485" cy="685714"/>
              <a:chOff x="1463363" y="1856946"/>
              <a:chExt cx="676989" cy="1035086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EDB3BCE6-4925-48A7-9E7F-C1EABDBBAE6F}"/>
                  </a:ext>
                </a:extLst>
              </p:cNvPr>
              <p:cNvSpPr/>
              <p:nvPr/>
            </p:nvSpPr>
            <p:spPr>
              <a:xfrm>
                <a:off x="1463363" y="1856946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A5E1A9F4-7B11-4C49-A546-ABAC81A1C208}"/>
                  </a:ext>
                </a:extLst>
              </p:cNvPr>
              <p:cNvSpPr/>
              <p:nvPr/>
            </p:nvSpPr>
            <p:spPr>
              <a:xfrm>
                <a:off x="1463363" y="2262473"/>
                <a:ext cx="217157" cy="217157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DEDA9AF-2F20-44F2-8264-77D7DBB216C1}"/>
                  </a:ext>
                </a:extLst>
              </p:cNvPr>
              <p:cNvSpPr/>
              <p:nvPr/>
            </p:nvSpPr>
            <p:spPr>
              <a:xfrm>
                <a:off x="1463363" y="2674875"/>
                <a:ext cx="217157" cy="217157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096700FE-AB77-4BFB-8937-96999CC00B1C}"/>
                  </a:ext>
                </a:extLst>
              </p:cNvPr>
              <p:cNvSpPr/>
              <p:nvPr/>
            </p:nvSpPr>
            <p:spPr>
              <a:xfrm>
                <a:off x="1923195" y="1856946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C154D5D0-2DFC-43CB-94E9-3EEE8871B43F}"/>
                  </a:ext>
                </a:extLst>
              </p:cNvPr>
              <p:cNvSpPr/>
              <p:nvPr/>
            </p:nvSpPr>
            <p:spPr>
              <a:xfrm>
                <a:off x="1923194" y="2262473"/>
                <a:ext cx="217157" cy="217157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89DE5444-E3ED-46F3-95BE-D7BA7EB0C506}"/>
                  </a:ext>
                </a:extLst>
              </p:cNvPr>
              <p:cNvSpPr/>
              <p:nvPr/>
            </p:nvSpPr>
            <p:spPr>
              <a:xfrm>
                <a:off x="1923193" y="2674875"/>
                <a:ext cx="217157" cy="217157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DD7337-29CE-4CA1-8A20-3235841536F9}"/>
              </a:ext>
            </a:extLst>
          </p:cNvPr>
          <p:cNvSpPr/>
          <p:nvPr/>
        </p:nvSpPr>
        <p:spPr>
          <a:xfrm>
            <a:off x="6844596" y="2586217"/>
            <a:ext cx="86497" cy="94667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511EE03C-D36F-4617-9C4B-7EA054A78660}"/>
              </a:ext>
            </a:extLst>
          </p:cNvPr>
          <p:cNvGrpSpPr/>
          <p:nvPr/>
        </p:nvGrpSpPr>
        <p:grpSpPr>
          <a:xfrm>
            <a:off x="7030057" y="2582975"/>
            <a:ext cx="741443" cy="946674"/>
            <a:chOff x="6721678" y="1522856"/>
            <a:chExt cx="741443" cy="946674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7B4CE62-EA67-480A-948E-0C6DDF1F1540}"/>
                </a:ext>
              </a:extLst>
            </p:cNvPr>
            <p:cNvSpPr/>
            <p:nvPr/>
          </p:nvSpPr>
          <p:spPr>
            <a:xfrm>
              <a:off x="6721678" y="1522856"/>
              <a:ext cx="741443" cy="9466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B0F4306-B2F1-4A41-93A3-116291F13EDB}"/>
                </a:ext>
              </a:extLst>
            </p:cNvPr>
            <p:cNvGrpSpPr/>
            <p:nvPr/>
          </p:nvGrpSpPr>
          <p:grpSpPr>
            <a:xfrm>
              <a:off x="6882402" y="1655613"/>
              <a:ext cx="448485" cy="685714"/>
              <a:chOff x="1463363" y="1856946"/>
              <a:chExt cx="676989" cy="1035086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6B427B1C-2794-42E0-AD7D-12B06101862D}"/>
                  </a:ext>
                </a:extLst>
              </p:cNvPr>
              <p:cNvSpPr/>
              <p:nvPr/>
            </p:nvSpPr>
            <p:spPr>
              <a:xfrm>
                <a:off x="1463363" y="1856946"/>
                <a:ext cx="217157" cy="217157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6D4C5D62-0D73-4731-B3A3-C55BCF3B74F9}"/>
                  </a:ext>
                </a:extLst>
              </p:cNvPr>
              <p:cNvSpPr/>
              <p:nvPr/>
            </p:nvSpPr>
            <p:spPr>
              <a:xfrm>
                <a:off x="1463363" y="2262473"/>
                <a:ext cx="217157" cy="217157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147C6FD8-3C72-4CB4-951B-E9BC7B8788B5}"/>
                  </a:ext>
                </a:extLst>
              </p:cNvPr>
              <p:cNvSpPr/>
              <p:nvPr/>
            </p:nvSpPr>
            <p:spPr>
              <a:xfrm>
                <a:off x="1463363" y="2674875"/>
                <a:ext cx="217157" cy="217157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2B900EC0-0886-49AC-9B91-F6F222282632}"/>
                  </a:ext>
                </a:extLst>
              </p:cNvPr>
              <p:cNvSpPr/>
              <p:nvPr/>
            </p:nvSpPr>
            <p:spPr>
              <a:xfrm>
                <a:off x="1923195" y="1856946"/>
                <a:ext cx="217157" cy="217157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DBA1C0DB-0E19-414E-9F10-060C357046F3}"/>
                  </a:ext>
                </a:extLst>
              </p:cNvPr>
              <p:cNvSpPr/>
              <p:nvPr/>
            </p:nvSpPr>
            <p:spPr>
              <a:xfrm>
                <a:off x="1923194" y="2262473"/>
                <a:ext cx="217157" cy="217157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E0AA96A7-5867-44CA-A6D7-A2E86EFD7A74}"/>
                  </a:ext>
                </a:extLst>
              </p:cNvPr>
              <p:cNvSpPr/>
              <p:nvPr/>
            </p:nvSpPr>
            <p:spPr>
              <a:xfrm>
                <a:off x="1923193" y="2674875"/>
                <a:ext cx="217157" cy="217157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E87C636-4108-4CBD-B4CD-D59223F69013}"/>
              </a:ext>
            </a:extLst>
          </p:cNvPr>
          <p:cNvSpPr/>
          <p:nvPr/>
        </p:nvSpPr>
        <p:spPr>
          <a:xfrm>
            <a:off x="5608107" y="3536381"/>
            <a:ext cx="5261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Enter</a:t>
            </a:r>
            <a:endParaRPr lang="ko-KR" altLang="en-US" sz="9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3AE6B4-F98D-40EB-909A-6964E50CBAEC}"/>
              </a:ext>
            </a:extLst>
          </p:cNvPr>
          <p:cNvSpPr/>
          <p:nvPr/>
        </p:nvSpPr>
        <p:spPr>
          <a:xfrm>
            <a:off x="6627326" y="3538409"/>
            <a:ext cx="5261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Enter</a:t>
            </a:r>
            <a:endParaRPr lang="ko-KR" altLang="en-US" sz="9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C0F6394-568F-4812-B168-9F2B27824642}"/>
              </a:ext>
            </a:extLst>
          </p:cNvPr>
          <p:cNvGrpSpPr/>
          <p:nvPr/>
        </p:nvGrpSpPr>
        <p:grpSpPr>
          <a:xfrm>
            <a:off x="1720464" y="1808940"/>
            <a:ext cx="2253634" cy="2281621"/>
            <a:chOff x="1761476" y="1420975"/>
            <a:chExt cx="2253634" cy="2281621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CE94DAB-FF43-4615-8B1F-9AEAA9EE130E}"/>
                </a:ext>
              </a:extLst>
            </p:cNvPr>
            <p:cNvSpPr/>
            <p:nvPr/>
          </p:nvSpPr>
          <p:spPr>
            <a:xfrm>
              <a:off x="1761476" y="1420975"/>
              <a:ext cx="2253634" cy="22816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ACD8EC69-3174-4E83-B3B0-75CBE5E51337}"/>
                </a:ext>
              </a:extLst>
            </p:cNvPr>
            <p:cNvGrpSpPr/>
            <p:nvPr/>
          </p:nvGrpSpPr>
          <p:grpSpPr>
            <a:xfrm>
              <a:off x="2313275" y="1668474"/>
              <a:ext cx="676989" cy="1035086"/>
              <a:chOff x="1463363" y="1856946"/>
              <a:chExt cx="676989" cy="1035086"/>
            </a:xfrm>
          </p:grpSpPr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B2D90AD4-C44A-464B-94B2-8F3BD2D37F3A}"/>
                  </a:ext>
                </a:extLst>
              </p:cNvPr>
              <p:cNvSpPr/>
              <p:nvPr/>
            </p:nvSpPr>
            <p:spPr>
              <a:xfrm>
                <a:off x="1463363" y="1856946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B7FE03B6-36E3-4B78-80F4-ABF5BBA26AF9}"/>
                  </a:ext>
                </a:extLst>
              </p:cNvPr>
              <p:cNvSpPr/>
              <p:nvPr/>
            </p:nvSpPr>
            <p:spPr>
              <a:xfrm>
                <a:off x="1463363" y="2262473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id="{A3B9D2C6-7E70-4A58-AA40-57AA019137D1}"/>
                  </a:ext>
                </a:extLst>
              </p:cNvPr>
              <p:cNvSpPr/>
              <p:nvPr/>
            </p:nvSpPr>
            <p:spPr>
              <a:xfrm>
                <a:off x="1463363" y="2674875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4" name="타원 203">
                <a:extLst>
                  <a:ext uri="{FF2B5EF4-FFF2-40B4-BE49-F238E27FC236}">
                    <a16:creationId xmlns:a16="http://schemas.microsoft.com/office/drawing/2014/main" id="{7BFAF018-09E4-4BB3-8110-4C74D361320C}"/>
                  </a:ext>
                </a:extLst>
              </p:cNvPr>
              <p:cNvSpPr/>
              <p:nvPr/>
            </p:nvSpPr>
            <p:spPr>
              <a:xfrm>
                <a:off x="1923195" y="1856946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FD6B59E9-FF1C-4411-A4B6-2D673EE978A4}"/>
                  </a:ext>
                </a:extLst>
              </p:cNvPr>
              <p:cNvSpPr/>
              <p:nvPr/>
            </p:nvSpPr>
            <p:spPr>
              <a:xfrm>
                <a:off x="1923194" y="2262473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id="{41988E4D-5B88-479A-881C-B4A1FFF3AFEC}"/>
                  </a:ext>
                </a:extLst>
              </p:cNvPr>
              <p:cNvSpPr/>
              <p:nvPr/>
            </p:nvSpPr>
            <p:spPr>
              <a:xfrm>
                <a:off x="1923193" y="2674875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C95B6DD-A8F5-4D17-83E9-C4541AB97D23}"/>
                </a:ext>
              </a:extLst>
            </p:cNvPr>
            <p:cNvSpPr/>
            <p:nvPr/>
          </p:nvSpPr>
          <p:spPr>
            <a:xfrm>
              <a:off x="3342000" y="1760822"/>
              <a:ext cx="264189" cy="26418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70A0EEA-A090-474A-ADD7-495C7DF55C9D}"/>
                </a:ext>
              </a:extLst>
            </p:cNvPr>
            <p:cNvSpPr/>
            <p:nvPr/>
          </p:nvSpPr>
          <p:spPr>
            <a:xfrm>
              <a:off x="3342000" y="2259024"/>
              <a:ext cx="264189" cy="2641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4702A5A2-275C-4434-ABD4-A322A804C65B}"/>
                </a:ext>
              </a:extLst>
            </p:cNvPr>
            <p:cNvSpPr/>
            <p:nvPr/>
          </p:nvSpPr>
          <p:spPr>
            <a:xfrm>
              <a:off x="3678555" y="3162577"/>
              <a:ext cx="264189" cy="264189"/>
            </a:xfrm>
            <a:prstGeom prst="rect">
              <a:avLst/>
            </a:prstGeom>
            <a:solidFill>
              <a:srgbClr val="FFC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98F7D9D7-4F86-45B6-9C8F-B69BC73B72D5}"/>
                </a:ext>
              </a:extLst>
            </p:cNvPr>
            <p:cNvGrpSpPr/>
            <p:nvPr/>
          </p:nvGrpSpPr>
          <p:grpSpPr>
            <a:xfrm>
              <a:off x="1851011" y="3080045"/>
              <a:ext cx="1755178" cy="438977"/>
              <a:chOff x="1202269" y="3106055"/>
              <a:chExt cx="1919129" cy="479982"/>
            </a:xfrm>
          </p:grpSpPr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82F8A7A0-96A9-44C2-B50C-7B488632D8EB}"/>
                  </a:ext>
                </a:extLst>
              </p:cNvPr>
              <p:cNvGrpSpPr/>
              <p:nvPr/>
            </p:nvGrpSpPr>
            <p:grpSpPr>
              <a:xfrm>
                <a:off x="1202269" y="3106055"/>
                <a:ext cx="1919129" cy="479982"/>
                <a:chOff x="1227078" y="3171406"/>
                <a:chExt cx="1813012" cy="453442"/>
              </a:xfrm>
            </p:grpSpPr>
            <p:grpSp>
              <p:nvGrpSpPr>
                <p:cNvPr id="195" name="그룹 194">
                  <a:extLst>
                    <a:ext uri="{FF2B5EF4-FFF2-40B4-BE49-F238E27FC236}">
                      <a16:creationId xmlns:a16="http://schemas.microsoft.com/office/drawing/2014/main" id="{2402C1C1-6DF0-4EC7-B415-D7B6A30ADEAC}"/>
                    </a:ext>
                  </a:extLst>
                </p:cNvPr>
                <p:cNvGrpSpPr/>
                <p:nvPr/>
              </p:nvGrpSpPr>
              <p:grpSpPr>
                <a:xfrm>
                  <a:off x="1227078" y="3171406"/>
                  <a:ext cx="906884" cy="453442"/>
                  <a:chOff x="1227078" y="3171406"/>
                  <a:chExt cx="906884" cy="453442"/>
                </a:xfrm>
              </p:grpSpPr>
              <p:sp>
                <p:nvSpPr>
                  <p:cNvPr id="199" name="직사각형 198">
                    <a:extLst>
                      <a:ext uri="{FF2B5EF4-FFF2-40B4-BE49-F238E27FC236}">
                        <a16:creationId xmlns:a16="http://schemas.microsoft.com/office/drawing/2014/main" id="{0CD7E030-6896-41A7-8548-79D778BF9960}"/>
                      </a:ext>
                    </a:extLst>
                  </p:cNvPr>
                  <p:cNvSpPr/>
                  <p:nvPr/>
                </p:nvSpPr>
                <p:spPr>
                  <a:xfrm>
                    <a:off x="1227078" y="3171406"/>
                    <a:ext cx="453442" cy="45344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00" name="직사각형 199">
                    <a:extLst>
                      <a:ext uri="{FF2B5EF4-FFF2-40B4-BE49-F238E27FC236}">
                        <a16:creationId xmlns:a16="http://schemas.microsoft.com/office/drawing/2014/main" id="{06B337F0-681D-4309-9AC5-D8C0E1391860}"/>
                      </a:ext>
                    </a:extLst>
                  </p:cNvPr>
                  <p:cNvSpPr/>
                  <p:nvPr/>
                </p:nvSpPr>
                <p:spPr>
                  <a:xfrm>
                    <a:off x="1680520" y="3171406"/>
                    <a:ext cx="453442" cy="45344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96" name="그룹 195">
                  <a:extLst>
                    <a:ext uri="{FF2B5EF4-FFF2-40B4-BE49-F238E27FC236}">
                      <a16:creationId xmlns:a16="http://schemas.microsoft.com/office/drawing/2014/main" id="{0F333774-5024-422B-804E-65A40DE7E652}"/>
                    </a:ext>
                  </a:extLst>
                </p:cNvPr>
                <p:cNvGrpSpPr/>
                <p:nvPr/>
              </p:nvGrpSpPr>
              <p:grpSpPr>
                <a:xfrm>
                  <a:off x="2133206" y="3171406"/>
                  <a:ext cx="906884" cy="453442"/>
                  <a:chOff x="1227078" y="3171406"/>
                  <a:chExt cx="906884" cy="453442"/>
                </a:xfrm>
              </p:grpSpPr>
              <p:sp>
                <p:nvSpPr>
                  <p:cNvPr id="197" name="직사각형 196">
                    <a:extLst>
                      <a:ext uri="{FF2B5EF4-FFF2-40B4-BE49-F238E27FC236}">
                        <a16:creationId xmlns:a16="http://schemas.microsoft.com/office/drawing/2014/main" id="{2B4EA733-DC11-44D4-B8B4-87FFB6B08C4A}"/>
                      </a:ext>
                    </a:extLst>
                  </p:cNvPr>
                  <p:cNvSpPr/>
                  <p:nvPr/>
                </p:nvSpPr>
                <p:spPr>
                  <a:xfrm>
                    <a:off x="1227078" y="3171406"/>
                    <a:ext cx="453442" cy="45344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98" name="직사각형 197">
                    <a:extLst>
                      <a:ext uri="{FF2B5EF4-FFF2-40B4-BE49-F238E27FC236}">
                        <a16:creationId xmlns:a16="http://schemas.microsoft.com/office/drawing/2014/main" id="{FFC48B0A-E956-4CED-83BD-FCC7CF41FCE1}"/>
                      </a:ext>
                    </a:extLst>
                  </p:cNvPr>
                  <p:cNvSpPr/>
                  <p:nvPr/>
                </p:nvSpPr>
                <p:spPr>
                  <a:xfrm>
                    <a:off x="1680520" y="3171406"/>
                    <a:ext cx="453442" cy="45344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48E29DFC-A6F6-4B7D-870D-8A92075F2E25}"/>
                  </a:ext>
                </a:extLst>
              </p:cNvPr>
              <p:cNvGrpSpPr/>
              <p:nvPr/>
            </p:nvGrpSpPr>
            <p:grpSpPr>
              <a:xfrm>
                <a:off x="1342031" y="3173421"/>
                <a:ext cx="194796" cy="344687"/>
                <a:chOff x="5617029" y="2779580"/>
                <a:chExt cx="194796" cy="344687"/>
              </a:xfrm>
            </p:grpSpPr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21F520BA-09BF-4A79-BBBF-C10865BA3275}"/>
                    </a:ext>
                  </a:extLst>
                </p:cNvPr>
                <p:cNvSpPr/>
                <p:nvPr/>
              </p:nvSpPr>
              <p:spPr>
                <a:xfrm>
                  <a:off x="5617029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A41F5815-7913-467C-8771-720B49787F4C}"/>
                    </a:ext>
                  </a:extLst>
                </p:cNvPr>
                <p:cNvSpPr/>
                <p:nvPr/>
              </p:nvSpPr>
              <p:spPr>
                <a:xfrm>
                  <a:off x="5756824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2EEBB81E-93E2-41D7-A535-F86770B5EB2E}"/>
                    </a:ext>
                  </a:extLst>
                </p:cNvPr>
                <p:cNvSpPr/>
                <p:nvPr/>
              </p:nvSpPr>
              <p:spPr>
                <a:xfrm>
                  <a:off x="5617029" y="291939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6EA74C0B-B5A6-40D8-B33B-FCFFE08495D5}"/>
                    </a:ext>
                  </a:extLst>
                </p:cNvPr>
                <p:cNvSpPr/>
                <p:nvPr/>
              </p:nvSpPr>
              <p:spPr>
                <a:xfrm>
                  <a:off x="5756824" y="2919389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타원 192">
                  <a:extLst>
                    <a:ext uri="{FF2B5EF4-FFF2-40B4-BE49-F238E27FC236}">
                      <a16:creationId xmlns:a16="http://schemas.microsoft.com/office/drawing/2014/main" id="{06AE1CE9-3F5F-4962-94D7-5B18BA1CED0F}"/>
                    </a:ext>
                  </a:extLst>
                </p:cNvPr>
                <p:cNvSpPr/>
                <p:nvPr/>
              </p:nvSpPr>
              <p:spPr>
                <a:xfrm>
                  <a:off x="5617029" y="3069266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97316CAF-8BFD-4ABA-8231-8DF4129F9B98}"/>
                    </a:ext>
                  </a:extLst>
                </p:cNvPr>
                <p:cNvSpPr/>
                <p:nvPr/>
              </p:nvSpPr>
              <p:spPr>
                <a:xfrm>
                  <a:off x="5756824" y="3069265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9540241E-B0E4-4646-ADAE-28F498FDE3C9}"/>
                  </a:ext>
                </a:extLst>
              </p:cNvPr>
              <p:cNvGrpSpPr/>
              <p:nvPr/>
            </p:nvGrpSpPr>
            <p:grpSpPr>
              <a:xfrm>
                <a:off x="2304767" y="3173421"/>
                <a:ext cx="194796" cy="344687"/>
                <a:chOff x="5617029" y="2779580"/>
                <a:chExt cx="194796" cy="344687"/>
              </a:xfrm>
            </p:grpSpPr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1F3913FE-61BC-428E-8F51-E69408B355AB}"/>
                    </a:ext>
                  </a:extLst>
                </p:cNvPr>
                <p:cNvSpPr/>
                <p:nvPr/>
              </p:nvSpPr>
              <p:spPr>
                <a:xfrm>
                  <a:off x="5617029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타원 182">
                  <a:extLst>
                    <a:ext uri="{FF2B5EF4-FFF2-40B4-BE49-F238E27FC236}">
                      <a16:creationId xmlns:a16="http://schemas.microsoft.com/office/drawing/2014/main" id="{CDD3932B-92AA-4DD2-BF24-FD5D88DE1F7B}"/>
                    </a:ext>
                  </a:extLst>
                </p:cNvPr>
                <p:cNvSpPr/>
                <p:nvPr/>
              </p:nvSpPr>
              <p:spPr>
                <a:xfrm>
                  <a:off x="5756824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E8EB4DD0-F182-4191-852F-4BE8116E227B}"/>
                    </a:ext>
                  </a:extLst>
                </p:cNvPr>
                <p:cNvSpPr/>
                <p:nvPr/>
              </p:nvSpPr>
              <p:spPr>
                <a:xfrm>
                  <a:off x="5617029" y="291939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타원 185">
                  <a:extLst>
                    <a:ext uri="{FF2B5EF4-FFF2-40B4-BE49-F238E27FC236}">
                      <a16:creationId xmlns:a16="http://schemas.microsoft.com/office/drawing/2014/main" id="{CD974DA9-DAEB-4688-A303-C7C1283701C1}"/>
                    </a:ext>
                  </a:extLst>
                </p:cNvPr>
                <p:cNvSpPr/>
                <p:nvPr/>
              </p:nvSpPr>
              <p:spPr>
                <a:xfrm>
                  <a:off x="5756824" y="2919389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타원 186">
                  <a:extLst>
                    <a:ext uri="{FF2B5EF4-FFF2-40B4-BE49-F238E27FC236}">
                      <a16:creationId xmlns:a16="http://schemas.microsoft.com/office/drawing/2014/main" id="{73B040EB-5CD4-4F2E-91BB-C7B387B2E341}"/>
                    </a:ext>
                  </a:extLst>
                </p:cNvPr>
                <p:cNvSpPr/>
                <p:nvPr/>
              </p:nvSpPr>
              <p:spPr>
                <a:xfrm>
                  <a:off x="5617029" y="3069266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DC9CCA08-2EE4-480C-8230-178F491F69A1}"/>
                    </a:ext>
                  </a:extLst>
                </p:cNvPr>
                <p:cNvSpPr/>
                <p:nvPr/>
              </p:nvSpPr>
              <p:spPr>
                <a:xfrm>
                  <a:off x="5756824" y="3069265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C8A5CB8A-6B87-4727-8EC5-E336D74F18EE}"/>
                  </a:ext>
                </a:extLst>
              </p:cNvPr>
              <p:cNvGrpSpPr/>
              <p:nvPr/>
            </p:nvGrpSpPr>
            <p:grpSpPr>
              <a:xfrm>
                <a:off x="2786135" y="3173421"/>
                <a:ext cx="194796" cy="344687"/>
                <a:chOff x="5617029" y="2779580"/>
                <a:chExt cx="194796" cy="344687"/>
              </a:xfrm>
            </p:grpSpPr>
            <p:sp>
              <p:nvSpPr>
                <p:cNvPr id="175" name="타원 174">
                  <a:extLst>
                    <a:ext uri="{FF2B5EF4-FFF2-40B4-BE49-F238E27FC236}">
                      <a16:creationId xmlns:a16="http://schemas.microsoft.com/office/drawing/2014/main" id="{ECCBF68B-9665-483E-8F46-22581C151D56}"/>
                    </a:ext>
                  </a:extLst>
                </p:cNvPr>
                <p:cNvSpPr/>
                <p:nvPr/>
              </p:nvSpPr>
              <p:spPr>
                <a:xfrm>
                  <a:off x="5617029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2D2EDD6D-3EFA-4E2F-BFE9-DF775556590B}"/>
                    </a:ext>
                  </a:extLst>
                </p:cNvPr>
                <p:cNvSpPr/>
                <p:nvPr/>
              </p:nvSpPr>
              <p:spPr>
                <a:xfrm>
                  <a:off x="5756824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C1B1DF2C-A67D-4052-A3BC-67EE0E5961A7}"/>
                    </a:ext>
                  </a:extLst>
                </p:cNvPr>
                <p:cNvSpPr/>
                <p:nvPr/>
              </p:nvSpPr>
              <p:spPr>
                <a:xfrm>
                  <a:off x="5617029" y="291939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5D4C3795-6CA9-44E6-B2E0-932595F45876}"/>
                    </a:ext>
                  </a:extLst>
                </p:cNvPr>
                <p:cNvSpPr/>
                <p:nvPr/>
              </p:nvSpPr>
              <p:spPr>
                <a:xfrm>
                  <a:off x="5756824" y="2919389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타원 178">
                  <a:extLst>
                    <a:ext uri="{FF2B5EF4-FFF2-40B4-BE49-F238E27FC236}">
                      <a16:creationId xmlns:a16="http://schemas.microsoft.com/office/drawing/2014/main" id="{420B188F-BD3C-47B2-8A3C-68642B0201EB}"/>
                    </a:ext>
                  </a:extLst>
                </p:cNvPr>
                <p:cNvSpPr/>
                <p:nvPr/>
              </p:nvSpPr>
              <p:spPr>
                <a:xfrm>
                  <a:off x="5617029" y="3069266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타원 179">
                  <a:extLst>
                    <a:ext uri="{FF2B5EF4-FFF2-40B4-BE49-F238E27FC236}">
                      <a16:creationId xmlns:a16="http://schemas.microsoft.com/office/drawing/2014/main" id="{9344642A-F73A-4E15-9FD8-8DACF25BFBE5}"/>
                    </a:ext>
                  </a:extLst>
                </p:cNvPr>
                <p:cNvSpPr/>
                <p:nvPr/>
              </p:nvSpPr>
              <p:spPr>
                <a:xfrm>
                  <a:off x="5756824" y="3069265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FF5DCD84-BABF-40A9-A2DB-71B8CCE15387}"/>
                  </a:ext>
                </a:extLst>
              </p:cNvPr>
              <p:cNvGrpSpPr/>
              <p:nvPr/>
            </p:nvGrpSpPr>
            <p:grpSpPr>
              <a:xfrm>
                <a:off x="1823399" y="3173421"/>
                <a:ext cx="194796" cy="344687"/>
                <a:chOff x="5617029" y="2779580"/>
                <a:chExt cx="194796" cy="344687"/>
              </a:xfrm>
            </p:grpSpPr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2D16CD86-6F9A-49A1-BD56-7726164AE3CA}"/>
                    </a:ext>
                  </a:extLst>
                </p:cNvPr>
                <p:cNvSpPr/>
                <p:nvPr/>
              </p:nvSpPr>
              <p:spPr>
                <a:xfrm>
                  <a:off x="5617029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A12A0FDF-D62C-49D1-A2EB-05F7BE53A9FB}"/>
                    </a:ext>
                  </a:extLst>
                </p:cNvPr>
                <p:cNvSpPr/>
                <p:nvPr/>
              </p:nvSpPr>
              <p:spPr>
                <a:xfrm>
                  <a:off x="5756824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C6327EEE-3A37-4BC2-9D81-943A37F94C6D}"/>
                    </a:ext>
                  </a:extLst>
                </p:cNvPr>
                <p:cNvSpPr/>
                <p:nvPr/>
              </p:nvSpPr>
              <p:spPr>
                <a:xfrm>
                  <a:off x="5617029" y="291939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5A78BAD1-A064-4CD6-82D9-C30AB304FA67}"/>
                    </a:ext>
                  </a:extLst>
                </p:cNvPr>
                <p:cNvSpPr/>
                <p:nvPr/>
              </p:nvSpPr>
              <p:spPr>
                <a:xfrm>
                  <a:off x="5756824" y="2919389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04A8D543-16F8-4A8D-B177-555017BBAA46}"/>
                    </a:ext>
                  </a:extLst>
                </p:cNvPr>
                <p:cNvSpPr/>
                <p:nvPr/>
              </p:nvSpPr>
              <p:spPr>
                <a:xfrm>
                  <a:off x="5617029" y="3069266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타원 173">
                  <a:extLst>
                    <a:ext uri="{FF2B5EF4-FFF2-40B4-BE49-F238E27FC236}">
                      <a16:creationId xmlns:a16="http://schemas.microsoft.com/office/drawing/2014/main" id="{F9DF4611-F568-47A7-A47C-CF3DF254D677}"/>
                    </a:ext>
                  </a:extLst>
                </p:cNvPr>
                <p:cNvSpPr/>
                <p:nvPr/>
              </p:nvSpPr>
              <p:spPr>
                <a:xfrm>
                  <a:off x="5756824" y="3069265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810537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AF1B1-47BA-46DD-A6D8-BA1E1D94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입력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Device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7EDF57-11FA-4574-AE57-10E129B3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9534" y="1821438"/>
            <a:ext cx="4833930" cy="2271974"/>
          </a:xfrm>
        </p:spPr>
        <p:txBody>
          <a:bodyPr/>
          <a:lstStyle/>
          <a:p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향후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Pocket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사이즈 제작 가능성 </a:t>
            </a:r>
            <a:r>
              <a:rPr lang="ko-KR" altLang="en-US" sz="2000" b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多</a:t>
            </a:r>
            <a:endParaRPr lang="en-US" altLang="ko-KR" sz="2000" b="1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휴대용 점자 입출력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Device</a:t>
            </a:r>
          </a:p>
          <a:p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입출력이 동시에 이루어지는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Device</a:t>
            </a:r>
          </a:p>
          <a:p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2F2C4-F734-4271-907C-FCDE942F69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1332712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AF1B1-47BA-46DD-A6D8-BA1E1D94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References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7EDF57-11FA-4574-AE57-10E129B3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908" y="1785534"/>
            <a:ext cx="7978947" cy="2271974"/>
          </a:xfrm>
        </p:spPr>
        <p:txBody>
          <a:bodyPr/>
          <a:lstStyle/>
          <a:p>
            <a:pPr marL="38100" indent="0">
              <a:buNone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“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아두이노를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이용한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IoT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디바이스 개발 실무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”</a:t>
            </a:r>
          </a:p>
          <a:p>
            <a:pPr marL="38100" indent="0">
              <a:buNone/>
            </a:pP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Arduino Push button tutorial</a:t>
            </a:r>
          </a:p>
          <a:p>
            <a:pPr marL="38100" indent="0">
              <a:buNone/>
            </a:pP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</a:t>
            </a:r>
            <a:r>
              <a:rPr lang="en-US" altLang="ko-KR" sz="1200" dirty="0">
                <a:hlinkClick r:id="rId2"/>
              </a:rPr>
              <a:t>https://www.arduino.cc/en/tutorial/pushbutton</a:t>
            </a:r>
            <a:endParaRPr lang="en-US" altLang="ko-KR" sz="1200" dirty="0"/>
          </a:p>
          <a:p>
            <a:pPr marL="38100" indent="0">
              <a:buNone/>
            </a:pP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Momentary vs Maintained push button tutorial</a:t>
            </a:r>
          </a:p>
          <a:p>
            <a:pPr marL="38100" indent="0">
              <a:buNone/>
            </a:pPr>
            <a:r>
              <a:rPr lang="en-US" altLang="ko-KR" sz="1200" dirty="0">
                <a:hlinkClick r:id="rId3"/>
              </a:rPr>
              <a:t>: https://support.progea.us/hc/en-us/articles/115000821527-Maintained-Toggle-vs-Momentary-Push-Buttons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2F2C4-F734-4271-907C-FCDE942F69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6304154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ctrTitle" idx="4294967295"/>
          </p:nvPr>
        </p:nvSpPr>
        <p:spPr>
          <a:xfrm>
            <a:off x="2624139" y="1518639"/>
            <a:ext cx="4136577" cy="22032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dirty="0">
                <a:solidFill>
                  <a:srgbClr val="FF87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Q&amp;A </a:t>
            </a:r>
            <a:br>
              <a:rPr lang="en-US" altLang="ko-KR" sz="6000" dirty="0">
                <a:solidFill>
                  <a:srgbClr val="FF87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ko-KR" altLang="en-US" sz="48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감사합니다</a:t>
            </a:r>
            <a:endParaRPr sz="6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효도폰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내장 운영체제 버전 현황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01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BA7659-F956-4EC5-BE66-D3078D0B3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52" t="10222" r="22541" b="10667"/>
          <a:stretch/>
        </p:blipFill>
        <p:spPr>
          <a:xfrm>
            <a:off x="6262333" y="1219067"/>
            <a:ext cx="1565910" cy="20755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B47B40-15F1-4754-B284-CD4225005DD1}"/>
              </a:ext>
            </a:extLst>
          </p:cNvPr>
          <p:cNvSpPr txBox="1"/>
          <p:nvPr/>
        </p:nvSpPr>
        <p:spPr>
          <a:xfrm>
            <a:off x="6718916" y="3427532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Wide3</a:t>
            </a:r>
            <a:endParaRPr lang="ko-KR" altLang="en-US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44483-88EB-46A5-B1BD-57E8905B5FC9}"/>
              </a:ext>
            </a:extLst>
          </p:cNvPr>
          <p:cNvSpPr txBox="1"/>
          <p:nvPr/>
        </p:nvSpPr>
        <p:spPr>
          <a:xfrm>
            <a:off x="4059025" y="3427533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A8 Star</a:t>
            </a:r>
            <a:endParaRPr lang="ko-KR" altLang="en-US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8FB214-454F-43D5-8425-19D6A63E78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91" t="7786" r="12991" b="7786"/>
          <a:stretch/>
        </p:blipFill>
        <p:spPr>
          <a:xfrm>
            <a:off x="3489461" y="1208872"/>
            <a:ext cx="1837503" cy="20958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C1992C-250E-4436-B6D0-513132EC72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94" t="4193" r="27497" b="5930"/>
          <a:stretch/>
        </p:blipFill>
        <p:spPr>
          <a:xfrm>
            <a:off x="1523899" y="1141745"/>
            <a:ext cx="1030194" cy="21528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B16123-4F3D-40F8-8E6E-178C86A46304}"/>
              </a:ext>
            </a:extLst>
          </p:cNvPr>
          <p:cNvSpPr txBox="1"/>
          <p:nvPr/>
        </p:nvSpPr>
        <p:spPr>
          <a:xfrm>
            <a:off x="1532973" y="3433621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Galaxy J6</a:t>
            </a:r>
            <a:endParaRPr lang="ko-KR" altLang="en-US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8BA47-053B-49FA-B846-F12BA18E38D7}"/>
              </a:ext>
            </a:extLst>
          </p:cNvPr>
          <p:cNvSpPr txBox="1"/>
          <p:nvPr/>
        </p:nvSpPr>
        <p:spPr>
          <a:xfrm>
            <a:off x="1532973" y="3836943"/>
            <a:ext cx="6882012" cy="889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2019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년 현재 대부분의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효도폰들이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업데이트 통해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“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 Pie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”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버전 운영체제까지 지원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그러나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더 많은 사용자가 이용할 수 있도록 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Oreo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(2017.08 / 36%)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사용할 예정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16C322-EFF8-45D1-A59E-28C3681DD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69" y="3508126"/>
            <a:ext cx="1118852" cy="138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0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0825CFE-92AA-4C81-AAB8-CDF90DC81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71" y="1123501"/>
            <a:ext cx="5118212" cy="3729410"/>
          </a:xfrm>
          <a:prstGeom prst="rect">
            <a:avLst/>
          </a:prstGeom>
        </p:spPr>
      </p:pic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Native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app vs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Hybrid app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01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C31D19-F02E-46E2-8EE3-E8FC5BB8F2FB}"/>
              </a:ext>
            </a:extLst>
          </p:cNvPr>
          <p:cNvSpPr/>
          <p:nvPr/>
        </p:nvSpPr>
        <p:spPr>
          <a:xfrm>
            <a:off x="2169885" y="3367314"/>
            <a:ext cx="1596572" cy="3338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22AD85-4E24-4A4C-BF82-3BEF7ADFFA07}"/>
              </a:ext>
            </a:extLst>
          </p:cNvPr>
          <p:cNvSpPr/>
          <p:nvPr/>
        </p:nvSpPr>
        <p:spPr>
          <a:xfrm>
            <a:off x="2169885" y="2463799"/>
            <a:ext cx="1596572" cy="3338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C3915C-3305-408C-A76F-C258E971DE1A}"/>
              </a:ext>
            </a:extLst>
          </p:cNvPr>
          <p:cNvSpPr/>
          <p:nvPr/>
        </p:nvSpPr>
        <p:spPr>
          <a:xfrm>
            <a:off x="2169885" y="2137226"/>
            <a:ext cx="1596572" cy="3338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2248A-6475-4212-BD4C-B160D9987D33}"/>
              </a:ext>
            </a:extLst>
          </p:cNvPr>
          <p:cNvSpPr txBox="1"/>
          <p:nvPr/>
        </p:nvSpPr>
        <p:spPr>
          <a:xfrm>
            <a:off x="5647765" y="2169881"/>
            <a:ext cx="3517310" cy="1875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“</a:t>
            </a:r>
            <a:r>
              <a:rPr lang="ko-KR" altLang="en-US" b="1" i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빠르고</a:t>
            </a:r>
            <a:r>
              <a:rPr lang="en-US" altLang="ko-KR" b="1" i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b="1" i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직관적인 </a:t>
            </a:r>
            <a:r>
              <a:rPr lang="en-US" altLang="ko-KR" b="1" i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UI</a:t>
            </a:r>
            <a:r>
              <a:rPr lang="ko-KR" altLang="en-US" b="1" i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구현이 가능하며</a:t>
            </a:r>
            <a:r>
              <a:rPr lang="en-US" altLang="ko-KR" b="1" i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b="1" i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디바이스 기능을 제약없이 사용 가능하다</a:t>
            </a:r>
            <a:r>
              <a:rPr lang="en-US" altLang="ko-KR" b="1" i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! “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구현에 필수적인 디바이스 기능</a:t>
            </a:r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(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마이크</a:t>
            </a:r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스피커</a:t>
            </a:r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</a:t>
            </a:r>
            <a:b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사용이 가능하고</a:t>
            </a:r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연령대에 상관 없이 직관적으로 사용이</a:t>
            </a:r>
            <a:b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가능한 </a:t>
            </a:r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UI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구현이 가능하다는 장점을 지니고 있음</a:t>
            </a:r>
          </a:p>
        </p:txBody>
      </p:sp>
    </p:spTree>
    <p:extLst>
      <p:ext uri="{BB962C8B-B14F-4D97-AF65-F5344CB8AC3E}">
        <p14:creationId xmlns:p14="http://schemas.microsoft.com/office/powerpoint/2010/main" val="405452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 Strength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01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8DBB1-5586-4E84-966A-528C46F95B08}"/>
              </a:ext>
            </a:extLst>
          </p:cNvPr>
          <p:cNvSpPr txBox="1"/>
          <p:nvPr/>
        </p:nvSpPr>
        <p:spPr>
          <a:xfrm>
            <a:off x="3373001" y="1304712"/>
            <a:ext cx="5741589" cy="3232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누구나 사용할 수 있는 </a:t>
            </a:r>
            <a:r>
              <a:rPr lang="ko-KR" altLang="en-US" b="1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무료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플랫폼</a:t>
            </a:r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사용자가 개발에 활용할 수 있는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확장 가능한 </a:t>
            </a:r>
            <a:r>
              <a:rPr lang="ko-KR" altLang="en-US" b="1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다양한 컴포넌트</a:t>
            </a:r>
            <a:r>
              <a:rPr lang="ko-KR" altLang="en-US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제공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</a:t>
            </a:r>
            <a:r>
              <a:rPr lang="ko-KR" altLang="en-US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및 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Wi-Fi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통신환경 지원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 스튜디오</a:t>
            </a:r>
            <a:r>
              <a:rPr lang="ko-KR" altLang="en-US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통해 편리한 개발 환경 제공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디바이스 기능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활용하기 쉬움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저렴한 </a:t>
            </a:r>
            <a:r>
              <a:rPr lang="ko-KR" altLang="en-US" b="1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개발자 등록 비용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($25) </a:t>
            </a:r>
            <a:r>
              <a:rPr lang="en-US" altLang="ko-KR" sz="1200" i="1" strike="sngStrike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(cf. </a:t>
            </a:r>
            <a:r>
              <a:rPr lang="ko-KR" altLang="en-US" sz="1200" i="1" strike="sngStrike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앱스토어 </a:t>
            </a:r>
            <a:r>
              <a:rPr lang="en-US" altLang="ko-KR" sz="1200" i="1" strike="sngStrike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$99 per year)</a:t>
            </a:r>
            <a:endParaRPr lang="ko-KR" altLang="en-US" i="1" strike="sngStrike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AB8DFF-9468-4713-BE83-CF93EB7C84A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1964" y="1873892"/>
            <a:ext cx="2841656" cy="28416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4BB85A-CF64-4EE9-83C3-DE0826A79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364" b="65432"/>
          <a:stretch/>
        </p:blipFill>
        <p:spPr>
          <a:xfrm>
            <a:off x="866310" y="797012"/>
            <a:ext cx="1923182" cy="18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17875"/>
      </p:ext>
    </p:extLst>
  </p:cSld>
  <p:clrMapOvr>
    <a:masterClrMapping/>
  </p:clrMapOvr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2647</TotalTime>
  <Words>1795</Words>
  <Application>Microsoft Office PowerPoint</Application>
  <PresentationFormat>화면 슬라이드 쇼(16:9)</PresentationFormat>
  <Paragraphs>480</Paragraphs>
  <Slides>63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1" baseType="lpstr">
      <vt:lpstr>Arial</vt:lpstr>
      <vt:lpstr>Dosis</vt:lpstr>
      <vt:lpstr>a옛날목욕탕L</vt:lpstr>
      <vt:lpstr>Roboto</vt:lpstr>
      <vt:lpstr>a옛날목욕탕B</vt:lpstr>
      <vt:lpstr>맑은 고딕</vt:lpstr>
      <vt:lpstr>Consolas</vt:lpstr>
      <vt:lpstr>William template</vt:lpstr>
      <vt:lpstr> B E E : Be your Eyes and Ears</vt:lpstr>
      <vt:lpstr>B E E Architecture</vt:lpstr>
      <vt:lpstr>Contents</vt:lpstr>
      <vt:lpstr>1. Android </vt:lpstr>
      <vt:lpstr>B E E Architecture : Android Application</vt:lpstr>
      <vt:lpstr>스마트폰 운영체제 사용 현황: iOS vs Android</vt:lpstr>
      <vt:lpstr>효도폰 내장 운영체제 버전 현황</vt:lpstr>
      <vt:lpstr>Native app vs Hybrid app</vt:lpstr>
      <vt:lpstr>Android Strength</vt:lpstr>
      <vt:lpstr>Android API : Bluetooth, TextToSpeech</vt:lpstr>
      <vt:lpstr>TextToSpeech example</vt:lpstr>
      <vt:lpstr>References</vt:lpstr>
      <vt:lpstr>2. AWS Lambda</vt:lpstr>
      <vt:lpstr>B E E Architecture : AWS Lambda</vt:lpstr>
      <vt:lpstr>Serverless Cloud</vt:lpstr>
      <vt:lpstr>AWS Lambda</vt:lpstr>
      <vt:lpstr>AWS Lambda Strength</vt:lpstr>
      <vt:lpstr>DynamoDB Strength</vt:lpstr>
      <vt:lpstr>AWS Lambda 채택 이유</vt:lpstr>
      <vt:lpstr>핵심 구현부  </vt:lpstr>
      <vt:lpstr>References</vt:lpstr>
      <vt:lpstr>3. Google Speech API</vt:lpstr>
      <vt:lpstr>B E E Architecture : Google Speech API</vt:lpstr>
      <vt:lpstr>Google Speech API</vt:lpstr>
      <vt:lpstr>Google Speech API</vt:lpstr>
      <vt:lpstr>Google Speech API</vt:lpstr>
      <vt:lpstr>Google Speech API</vt:lpstr>
      <vt:lpstr>Google Speech API</vt:lpstr>
      <vt:lpstr>Google Speech API</vt:lpstr>
      <vt:lpstr>Android에서 Google Speech API 사용하기</vt:lpstr>
      <vt:lpstr>Android에서 Cloud Speech API 사용하기</vt:lpstr>
      <vt:lpstr>References</vt:lpstr>
      <vt:lpstr>4. Arduino Bluetooth</vt:lpstr>
      <vt:lpstr>B E E Architecture : Arduino Bluetooth</vt:lpstr>
      <vt:lpstr>Why bluetooth?</vt:lpstr>
      <vt:lpstr>Arduino UNO R3</vt:lpstr>
      <vt:lpstr>Why HC-06 Bluetooth Module?</vt:lpstr>
      <vt:lpstr>HC-06 Bluetooth Module</vt:lpstr>
      <vt:lpstr>HC-06 Specifications</vt:lpstr>
      <vt:lpstr>Connect Android device to Arduino via HC-06</vt:lpstr>
      <vt:lpstr>Connect Android device to Arduino via HC-06</vt:lpstr>
      <vt:lpstr>References</vt:lpstr>
      <vt:lpstr>5. Arduino Output</vt:lpstr>
      <vt:lpstr>B E E Architecture : Arduino Output</vt:lpstr>
      <vt:lpstr>출력 구성도</vt:lpstr>
      <vt:lpstr>솔레노이드 모터</vt:lpstr>
      <vt:lpstr>솔레노이드 모터 vs 서보 모터</vt:lpstr>
      <vt:lpstr>아두이노 6채널 5V 릴레이 모듈</vt:lpstr>
      <vt:lpstr>릴레이 모듈 vs 트랜지스터</vt:lpstr>
      <vt:lpstr>Output Flow Chart</vt:lpstr>
      <vt:lpstr>Acting Solenoid Flow Chart</vt:lpstr>
      <vt:lpstr>References</vt:lpstr>
      <vt:lpstr>6. Arduino Input</vt:lpstr>
      <vt:lpstr>B E E Architecture : Arduino Output</vt:lpstr>
      <vt:lpstr>점자 입력부 - Tactile Button</vt:lpstr>
      <vt:lpstr>점자 입력부 - Tactile Button</vt:lpstr>
      <vt:lpstr>점자 입력부 - Tactile Button</vt:lpstr>
      <vt:lpstr>점자 입력부 - Tactile Button</vt:lpstr>
      <vt:lpstr>점자 입력 Device</vt:lpstr>
      <vt:lpstr>점자 입력 Device</vt:lpstr>
      <vt:lpstr>점자 입력 Device 특징</vt:lpstr>
      <vt:lpstr>References</vt:lpstr>
      <vt:lpstr>Q&amp;A  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훈 허</cp:lastModifiedBy>
  <cp:revision>537</cp:revision>
  <dcterms:modified xsi:type="dcterms:W3CDTF">2019-04-29T23:47:56Z</dcterms:modified>
</cp:coreProperties>
</file>